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ppt/notesSlides/notesSlide121.xml" ContentType="application/vnd.openxmlformats-officedocument.presentationml.notesSlide+xml"/>
  <Override PartName="/ppt/notesSlides/notesSlide122.xml" ContentType="application/vnd.openxmlformats-officedocument.presentationml.notesSlide+xml"/>
  <Override PartName="/ppt/notesSlides/notesSlide123.xml" ContentType="application/vnd.openxmlformats-officedocument.presentationml.notesSlide+xml"/>
  <Override PartName="/ppt/notesSlides/notesSlide124.xml" ContentType="application/vnd.openxmlformats-officedocument.presentationml.notesSlide+xml"/>
  <Override PartName="/ppt/notesSlides/notesSlide125.xml" ContentType="application/vnd.openxmlformats-officedocument.presentationml.notesSlide+xml"/>
  <Override PartName="/ppt/notesSlides/notesSlide1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0" r:id="rId1"/>
  </p:sldMasterIdLst>
  <p:notesMasterIdLst>
    <p:notesMasterId r:id="rId128"/>
  </p:notesMasterIdLst>
  <p:sldIdLst>
    <p:sldId id="256" r:id="rId2"/>
    <p:sldId id="379" r:id="rId3"/>
    <p:sldId id="257" r:id="rId4"/>
    <p:sldId id="258" r:id="rId5"/>
    <p:sldId id="380" r:id="rId6"/>
    <p:sldId id="383"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 id="304" r:id="rId53"/>
    <p:sldId id="305" r:id="rId54"/>
    <p:sldId id="306" r:id="rId55"/>
    <p:sldId id="307" r:id="rId56"/>
    <p:sldId id="308" r:id="rId57"/>
    <p:sldId id="309" r:id="rId58"/>
    <p:sldId id="310" r:id="rId59"/>
    <p:sldId id="311" r:id="rId60"/>
    <p:sldId id="312" r:id="rId61"/>
    <p:sldId id="313" r:id="rId62"/>
    <p:sldId id="314" r:id="rId63"/>
    <p:sldId id="315" r:id="rId64"/>
    <p:sldId id="316" r:id="rId65"/>
    <p:sldId id="317" r:id="rId66"/>
    <p:sldId id="318" r:id="rId67"/>
    <p:sldId id="319" r:id="rId68"/>
    <p:sldId id="320" r:id="rId69"/>
    <p:sldId id="321" r:id="rId70"/>
    <p:sldId id="322" r:id="rId71"/>
    <p:sldId id="323" r:id="rId72"/>
    <p:sldId id="324" r:id="rId73"/>
    <p:sldId id="325" r:id="rId74"/>
    <p:sldId id="326" r:id="rId75"/>
    <p:sldId id="327" r:id="rId76"/>
    <p:sldId id="328" r:id="rId77"/>
    <p:sldId id="329" r:id="rId78"/>
    <p:sldId id="330" r:id="rId79"/>
    <p:sldId id="331" r:id="rId80"/>
    <p:sldId id="332" r:id="rId81"/>
    <p:sldId id="333" r:id="rId82"/>
    <p:sldId id="334" r:id="rId83"/>
    <p:sldId id="335" r:id="rId84"/>
    <p:sldId id="336" r:id="rId85"/>
    <p:sldId id="337" r:id="rId86"/>
    <p:sldId id="338" r:id="rId87"/>
    <p:sldId id="339" r:id="rId88"/>
    <p:sldId id="340" r:id="rId89"/>
    <p:sldId id="341" r:id="rId90"/>
    <p:sldId id="342" r:id="rId91"/>
    <p:sldId id="343" r:id="rId92"/>
    <p:sldId id="344" r:id="rId93"/>
    <p:sldId id="345" r:id="rId94"/>
    <p:sldId id="346" r:id="rId95"/>
    <p:sldId id="347" r:id="rId96"/>
    <p:sldId id="348" r:id="rId97"/>
    <p:sldId id="349" r:id="rId98"/>
    <p:sldId id="350" r:id="rId99"/>
    <p:sldId id="351" r:id="rId100"/>
    <p:sldId id="352" r:id="rId101"/>
    <p:sldId id="353" r:id="rId102"/>
    <p:sldId id="354" r:id="rId103"/>
    <p:sldId id="355" r:id="rId104"/>
    <p:sldId id="356" r:id="rId105"/>
    <p:sldId id="357" r:id="rId106"/>
    <p:sldId id="358" r:id="rId107"/>
    <p:sldId id="359" r:id="rId108"/>
    <p:sldId id="360" r:id="rId109"/>
    <p:sldId id="361" r:id="rId110"/>
    <p:sldId id="362" r:id="rId111"/>
    <p:sldId id="363" r:id="rId112"/>
    <p:sldId id="364" r:id="rId113"/>
    <p:sldId id="365" r:id="rId114"/>
    <p:sldId id="366" r:id="rId115"/>
    <p:sldId id="367" r:id="rId116"/>
    <p:sldId id="368" r:id="rId117"/>
    <p:sldId id="369" r:id="rId118"/>
    <p:sldId id="370" r:id="rId119"/>
    <p:sldId id="371" r:id="rId120"/>
    <p:sldId id="372" r:id="rId121"/>
    <p:sldId id="373" r:id="rId122"/>
    <p:sldId id="374" r:id="rId123"/>
    <p:sldId id="375" r:id="rId124"/>
    <p:sldId id="376" r:id="rId125"/>
    <p:sldId id="377" r:id="rId126"/>
    <p:sldId id="378" r:id="rId127"/>
  </p:sldIdLst>
  <p:sldSz cx="9144000" cy="5143500" type="screen16x9"/>
  <p:notesSz cx="6858000" cy="9144000"/>
  <p:embeddedFontLst>
    <p:embeddedFont>
      <p:font typeface="Avenir" panose="02000503020000020003" pitchFamily="2" charset="0"/>
      <p:regular r:id="rId129"/>
      <p:italic r:id="rId130"/>
    </p:embeddedFont>
    <p:embeddedFont>
      <p:font typeface="Calibri" panose="020F0502020204030204" pitchFamily="34" charset="0"/>
      <p:regular r:id="rId131"/>
      <p:bold r:id="rId132"/>
      <p:italic r:id="rId133"/>
      <p:boldItalic r:id="rId134"/>
    </p:embeddedFont>
    <p:embeddedFont>
      <p:font typeface="Consolas" panose="020B0609020204030204" pitchFamily="49" charset="0"/>
      <p:regular r:id="rId135"/>
      <p:bold r:id="rId136"/>
      <p:italic r:id="rId137"/>
      <p:boldItalic r:id="rId138"/>
    </p:embeddedFont>
    <p:embeddedFont>
      <p:font typeface="Dank Mono" pitchFamily="49" charset="77"/>
      <p:regular r:id="rId139"/>
      <p:italic r:id="rId140"/>
    </p:embeddedFont>
    <p:embeddedFont>
      <p:font typeface="Garamond" panose="02020404030301010803" pitchFamily="18" charset="0"/>
      <p:regular r:id="rId141"/>
      <p:bold r:id="rId142"/>
      <p:italic r:id="rId143"/>
      <p:boldItalic r:id="rId144"/>
    </p:embeddedFont>
    <p:embeddedFont>
      <p:font typeface="Helvetica Neue" panose="02000503000000020004" pitchFamily="2" charset="0"/>
      <p:regular r:id="rId145"/>
      <p:bold r:id="rId146"/>
      <p:italic r:id="rId147"/>
      <p:boldItalic r:id="rId148"/>
    </p:embeddedFont>
    <p:embeddedFont>
      <p:font typeface="Oswald" pitchFamily="2" charset="77"/>
      <p:regular r:id="rId149"/>
      <p:bold r:id="rId15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884"/>
    <p:restoredTop sz="74630"/>
  </p:normalViewPr>
  <p:slideViewPr>
    <p:cSldViewPr snapToGrid="0" snapToObjects="1">
      <p:cViewPr varScale="1">
        <p:scale>
          <a:sx n="152" d="100"/>
          <a:sy n="152" d="100"/>
        </p:scale>
        <p:origin x="312"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font" Target="fonts/font10.fntdata"/><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notesMaster" Target="notesMasters/notesMaster1.xml"/><Relationship Id="rId149" Type="http://schemas.openxmlformats.org/officeDocument/2006/relationships/font" Target="fonts/font21.fntdata"/><Relationship Id="rId5" Type="http://schemas.openxmlformats.org/officeDocument/2006/relationships/slide" Target="slides/slide4.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134" Type="http://schemas.openxmlformats.org/officeDocument/2006/relationships/font" Target="fonts/font6.fntdata"/><Relationship Id="rId139" Type="http://schemas.openxmlformats.org/officeDocument/2006/relationships/font" Target="fonts/font11.fntdata"/><Relationship Id="rId80" Type="http://schemas.openxmlformats.org/officeDocument/2006/relationships/slide" Target="slides/slide79.xml"/><Relationship Id="rId85" Type="http://schemas.openxmlformats.org/officeDocument/2006/relationships/slide" Target="slides/slide84.xml"/><Relationship Id="rId150" Type="http://schemas.openxmlformats.org/officeDocument/2006/relationships/font" Target="fonts/font22.fntdata"/><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font" Target="fonts/font1.fntdata"/><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40" Type="http://schemas.openxmlformats.org/officeDocument/2006/relationships/font" Target="fonts/font12.fntdata"/><Relationship Id="rId145" Type="http://schemas.openxmlformats.org/officeDocument/2006/relationships/font" Target="fonts/font17.fntdata"/><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font" Target="fonts/font2.fntdata"/><Relationship Id="rId135" Type="http://schemas.openxmlformats.org/officeDocument/2006/relationships/font" Target="fonts/font7.fntdata"/><Relationship Id="rId151" Type="http://schemas.openxmlformats.org/officeDocument/2006/relationships/presProps" Target="presProps.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font" Target="fonts/font13.fntdata"/><Relationship Id="rId146" Type="http://schemas.openxmlformats.org/officeDocument/2006/relationships/font" Target="fonts/font18.fntdata"/><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font" Target="fonts/font3.fntdata"/><Relationship Id="rId136" Type="http://schemas.openxmlformats.org/officeDocument/2006/relationships/font" Target="fonts/font8.fntdata"/><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viewProps" Target="viewProps.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font" Target="fonts/font19.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font" Target="fonts/font14.fntdata"/><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font" Target="fonts/font9.fntdata"/><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font" Target="fonts/font4.fntdata"/><Relationship Id="rId153" Type="http://schemas.openxmlformats.org/officeDocument/2006/relationships/theme" Target="theme/theme1.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font" Target="fonts/font15.fntdata"/><Relationship Id="rId148" Type="http://schemas.openxmlformats.org/officeDocument/2006/relationships/font" Target="fonts/font20.fntdata"/><Relationship Id="rId4" Type="http://schemas.openxmlformats.org/officeDocument/2006/relationships/slide" Target="slides/slide3.xml"/><Relationship Id="rId9" Type="http://schemas.openxmlformats.org/officeDocument/2006/relationships/slide" Target="slides/slide8.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font" Target="fonts/font5.fntdata"/><Relationship Id="rId154" Type="http://schemas.openxmlformats.org/officeDocument/2006/relationships/tableStyles" Target="tableStyles.xml"/><Relationship Id="rId16" Type="http://schemas.openxmlformats.org/officeDocument/2006/relationships/slide" Target="slides/slide15.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font" Target="fonts/font16.fntdata"/><Relationship Id="rId90" Type="http://schemas.openxmlformats.org/officeDocument/2006/relationships/slide" Target="slides/slide89.xml"/></Relationships>
</file>

<file path=ppt/media/image1.jpg>
</file>

<file path=ppt/media/image10.jpe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3.png>
</file>

<file path=ppt/media/image4.png>
</file>

<file path=ppt/media/image5.png>
</file>

<file path=ppt/media/image6.png>
</file>

<file path=ppt/media/image7.pn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en.wikipedia.org/wiki/Kent_Beck"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21.xml.rels><?xml version="1.0" encoding="UTF-8" standalone="yes"?>
<Relationships xmlns="http://schemas.openxmlformats.org/package/2006/relationships"><Relationship Id="rId2" Type="http://schemas.openxmlformats.org/officeDocument/2006/relationships/slide" Target="../slides/slide121.xml"/><Relationship Id="rId1" Type="http://schemas.openxmlformats.org/officeDocument/2006/relationships/notesMaster" Target="../notesMasters/notesMaster1.xml"/></Relationships>
</file>

<file path=ppt/notesSlides/_rels/notesSlide122.xml.rels><?xml version="1.0" encoding="UTF-8" standalone="yes"?>
<Relationships xmlns="http://schemas.openxmlformats.org/package/2006/relationships"><Relationship Id="rId2" Type="http://schemas.openxmlformats.org/officeDocument/2006/relationships/slide" Target="../slides/slide122.xml"/><Relationship Id="rId1" Type="http://schemas.openxmlformats.org/officeDocument/2006/relationships/notesMaster" Target="../notesMasters/notesMaster1.xml"/></Relationships>
</file>

<file path=ppt/notesSlides/_rels/notesSlide123.xml.rels><?xml version="1.0" encoding="UTF-8" standalone="yes"?>
<Relationships xmlns="http://schemas.openxmlformats.org/package/2006/relationships"><Relationship Id="rId2" Type="http://schemas.openxmlformats.org/officeDocument/2006/relationships/slide" Target="../slides/slide123.xml"/><Relationship Id="rId1" Type="http://schemas.openxmlformats.org/officeDocument/2006/relationships/notesMaster" Target="../notesMasters/notesMaster1.xml"/></Relationships>
</file>

<file path=ppt/notesSlides/_rels/notesSlide124.xml.rels><?xml version="1.0" encoding="UTF-8" standalone="yes"?>
<Relationships xmlns="http://schemas.openxmlformats.org/package/2006/relationships"><Relationship Id="rId2" Type="http://schemas.openxmlformats.org/officeDocument/2006/relationships/slide" Target="../slides/slide124.xml"/><Relationship Id="rId1" Type="http://schemas.openxmlformats.org/officeDocument/2006/relationships/notesMaster" Target="../notesMasters/notesMaster1.xml"/></Relationships>
</file>

<file path=ppt/notesSlides/_rels/notesSlide125.xml.rels><?xml version="1.0" encoding="UTF-8" standalone="yes"?>
<Relationships xmlns="http://schemas.openxmlformats.org/package/2006/relationships"><Relationship Id="rId2" Type="http://schemas.openxmlformats.org/officeDocument/2006/relationships/slide" Target="../slides/slide125.xml"/><Relationship Id="rId1" Type="http://schemas.openxmlformats.org/officeDocument/2006/relationships/notesMaster" Target="../notesMasters/notesMaster1.xml"/></Relationships>
</file>

<file path=ppt/notesSlides/_rels/notesSlide126.xml.rels><?xml version="1.0" encoding="UTF-8" standalone="yes"?>
<Relationships xmlns="http://schemas.openxmlformats.org/package/2006/relationships"><Relationship Id="rId2" Type="http://schemas.openxmlformats.org/officeDocument/2006/relationships/slide" Target="../slides/slide12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800" dirty="0"/>
              <a:t>8 hours – 1 hour lunch break</a:t>
            </a:r>
          </a:p>
          <a:p>
            <a:pPr marL="0" lvl="0" indent="0" algn="l" rtl="0">
              <a:spcBef>
                <a:spcPts val="0"/>
              </a:spcBef>
              <a:spcAft>
                <a:spcPts val="0"/>
              </a:spcAft>
              <a:buNone/>
            </a:pPr>
            <a:r>
              <a:rPr lang="en-US" sz="1800" dirty="0"/>
              <a:t>7 hours = 420 minutes</a:t>
            </a:r>
          </a:p>
          <a:p>
            <a:pPr marL="0" lvl="0" indent="0" algn="l" rtl="0">
              <a:spcBef>
                <a:spcPts val="0"/>
              </a:spcBef>
              <a:spcAft>
                <a:spcPts val="0"/>
              </a:spcAft>
              <a:buNone/>
            </a:pPr>
            <a:endParaRPr lang="en-US" sz="1800" dirty="0"/>
          </a:p>
          <a:p>
            <a:pPr marL="0" lvl="0" indent="0" algn="l" rtl="0">
              <a:spcBef>
                <a:spcPts val="0"/>
              </a:spcBef>
              <a:spcAft>
                <a:spcPts val="0"/>
              </a:spcAft>
              <a:buNone/>
            </a:pPr>
            <a:r>
              <a:rPr lang="en-US" sz="1800" dirty="0"/>
              <a:t>10-minute break every hour</a:t>
            </a:r>
          </a:p>
          <a:p>
            <a:pPr marL="0" lvl="0" indent="0" algn="l" rtl="0">
              <a:spcBef>
                <a:spcPts val="0"/>
              </a:spcBef>
              <a:spcAft>
                <a:spcPts val="0"/>
              </a:spcAft>
              <a:buNone/>
            </a:pPr>
            <a:r>
              <a:rPr lang="en-US" sz="1800" dirty="0"/>
              <a:t>- Try to break on exercise to catch up anyone</a:t>
            </a:r>
          </a:p>
          <a:p>
            <a:pPr marL="0" lvl="0" indent="0" algn="l" rtl="0">
              <a:spcBef>
                <a:spcPts val="0"/>
              </a:spcBef>
              <a:spcAft>
                <a:spcPts val="0"/>
              </a:spcAft>
              <a:buNone/>
            </a:pPr>
            <a:endParaRPr lang="en-US" sz="1800" dirty="0">
              <a:latin typeface="Helvetica Neue"/>
              <a:ea typeface="Helvetica Neue"/>
              <a:cs typeface="Helvetica Neue"/>
              <a:sym typeface="Helvetica Neue"/>
            </a:endParaRPr>
          </a:p>
        </p:txBody>
      </p:sp>
      <p:sp>
        <p:nvSpPr>
          <p:cNvPr id="61" name="Google Shape;61;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528d11e717_1_1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528d11e717_1_1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528d11e717_1_1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528d11e717_1_1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6"/>
        <p:cNvGrpSpPr/>
        <p:nvPr/>
      </p:nvGrpSpPr>
      <p:grpSpPr>
        <a:xfrm>
          <a:off x="0" y="0"/>
          <a:ext cx="0" cy="0"/>
          <a:chOff x="0" y="0"/>
          <a:chExt cx="0" cy="0"/>
        </a:xfrm>
      </p:grpSpPr>
      <p:sp>
        <p:nvSpPr>
          <p:cNvPr id="717" name="Google Shape;717;g528d11e717_1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8" name="Google Shape;718;g528d11e717_1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3"/>
        <p:cNvGrpSpPr/>
        <p:nvPr/>
      </p:nvGrpSpPr>
      <p:grpSpPr>
        <a:xfrm>
          <a:off x="0" y="0"/>
          <a:ext cx="0" cy="0"/>
          <a:chOff x="0" y="0"/>
          <a:chExt cx="0" cy="0"/>
        </a:xfrm>
      </p:grpSpPr>
      <p:sp>
        <p:nvSpPr>
          <p:cNvPr id="724" name="Google Shape;724;g528d11e717_1_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5" name="Google Shape;725;g528d11e717_1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0"/>
        <p:cNvGrpSpPr/>
        <p:nvPr/>
      </p:nvGrpSpPr>
      <p:grpSpPr>
        <a:xfrm>
          <a:off x="0" y="0"/>
          <a:ext cx="0" cy="0"/>
          <a:chOff x="0" y="0"/>
          <a:chExt cx="0" cy="0"/>
        </a:xfrm>
      </p:grpSpPr>
      <p:sp>
        <p:nvSpPr>
          <p:cNvPr id="731" name="Google Shape;731;g528d11e717_1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2" name="Google Shape;732;g528d11e717_1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solidFill>
                <a:schemeClr val="dk1"/>
              </a:solidFill>
              <a:latin typeface="Helvetica Neue"/>
              <a:ea typeface="Helvetica Neue"/>
              <a:cs typeface="Helvetica Neue"/>
              <a:sym typeface="Helvetica Neue"/>
            </a:endParaRPr>
          </a:p>
        </p:txBody>
      </p:sp>
    </p:spTree>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5"/>
        <p:cNvGrpSpPr/>
        <p:nvPr/>
      </p:nvGrpSpPr>
      <p:grpSpPr>
        <a:xfrm>
          <a:off x="0" y="0"/>
          <a:ext cx="0" cy="0"/>
          <a:chOff x="0" y="0"/>
          <a:chExt cx="0" cy="0"/>
        </a:xfrm>
      </p:grpSpPr>
      <p:sp>
        <p:nvSpPr>
          <p:cNvPr id="736" name="Google Shape;736;g528d11e717_1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7" name="Google Shape;737;g528d11e717_1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2"/>
        <p:cNvGrpSpPr/>
        <p:nvPr/>
      </p:nvGrpSpPr>
      <p:grpSpPr>
        <a:xfrm>
          <a:off x="0" y="0"/>
          <a:ext cx="0" cy="0"/>
          <a:chOff x="0" y="0"/>
          <a:chExt cx="0" cy="0"/>
        </a:xfrm>
      </p:grpSpPr>
      <p:sp>
        <p:nvSpPr>
          <p:cNvPr id="743" name="Google Shape;743;g528d11e717_1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4" name="Google Shape;744;g528d11e717_1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9"/>
        <p:cNvGrpSpPr/>
        <p:nvPr/>
      </p:nvGrpSpPr>
      <p:grpSpPr>
        <a:xfrm>
          <a:off x="0" y="0"/>
          <a:ext cx="0" cy="0"/>
          <a:chOff x="0" y="0"/>
          <a:chExt cx="0" cy="0"/>
        </a:xfrm>
      </p:grpSpPr>
      <p:sp>
        <p:nvSpPr>
          <p:cNvPr id="750" name="Google Shape;750;g528d11e717_1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1" name="Google Shape;751;g528d11e717_1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6"/>
        <p:cNvGrpSpPr/>
        <p:nvPr/>
      </p:nvGrpSpPr>
      <p:grpSpPr>
        <a:xfrm>
          <a:off x="0" y="0"/>
          <a:ext cx="0" cy="0"/>
          <a:chOff x="0" y="0"/>
          <a:chExt cx="0" cy="0"/>
        </a:xfrm>
      </p:grpSpPr>
      <p:sp>
        <p:nvSpPr>
          <p:cNvPr id="757" name="Google Shape;757;g528d11e717_1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8" name="Google Shape;758;g528d11e717_1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3"/>
        <p:cNvGrpSpPr/>
        <p:nvPr/>
      </p:nvGrpSpPr>
      <p:grpSpPr>
        <a:xfrm>
          <a:off x="0" y="0"/>
          <a:ext cx="0" cy="0"/>
          <a:chOff x="0" y="0"/>
          <a:chExt cx="0" cy="0"/>
        </a:xfrm>
      </p:grpSpPr>
      <p:sp>
        <p:nvSpPr>
          <p:cNvPr id="764" name="Google Shape;764;g528d11e717_1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5" name="Google Shape;765;g528d11e717_1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0"/>
        <p:cNvGrpSpPr/>
        <p:nvPr/>
      </p:nvGrpSpPr>
      <p:grpSpPr>
        <a:xfrm>
          <a:off x="0" y="0"/>
          <a:ext cx="0" cy="0"/>
          <a:chOff x="0" y="0"/>
          <a:chExt cx="0" cy="0"/>
        </a:xfrm>
      </p:grpSpPr>
      <p:sp>
        <p:nvSpPr>
          <p:cNvPr id="771" name="Google Shape;771;g528d11e717_1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2" name="Google Shape;772;g528d11e717_1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4cca009258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4cca009258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sz="1800">
                <a:solidFill>
                  <a:srgbClr val="3F3F3F"/>
                </a:solidFill>
                <a:latin typeface="Helvetica Neue"/>
                <a:ea typeface="Helvetica Neue"/>
                <a:cs typeface="Helvetica Neue"/>
                <a:sym typeface="Helvetica Neue"/>
              </a:rPr>
              <a:t>American software engineer </a:t>
            </a:r>
            <a:r>
              <a:rPr lang="en-US" sz="1800">
                <a:solidFill>
                  <a:srgbClr val="3F3F3F"/>
                </a:solidFill>
                <a:uFill>
                  <a:noFill/>
                </a:uFill>
                <a:latin typeface="Helvetica Neue"/>
                <a:ea typeface="Helvetica Neue"/>
                <a:cs typeface="Helvetica Neue"/>
                <a:sym typeface="Helvetica Neue"/>
                <a:hlinkClick r:id="rId3">
                  <a:extLst>
                    <a:ext uri="{A12FA001-AC4F-418D-AE19-62706E023703}">
                      <ahyp:hlinkClr xmlns:ahyp="http://schemas.microsoft.com/office/drawing/2018/hyperlinkcolor" val="tx"/>
                    </a:ext>
                  </a:extLst>
                </a:hlinkClick>
              </a:rPr>
              <a:t>Kent Beck</a:t>
            </a:r>
            <a:r>
              <a:rPr lang="en-US" sz="1800">
                <a:solidFill>
                  <a:srgbClr val="3F3F3F"/>
                </a:solidFill>
                <a:latin typeface="Helvetica Neue"/>
                <a:ea typeface="Helvetica Neue"/>
                <a:cs typeface="Helvetica Neue"/>
                <a:sym typeface="Helvetica Neue"/>
              </a:rPr>
              <a:t>, who is credited with having developed or "rediscovered" the technique, stated in 2003 that TDD encourages simple designs and inspires confidence.</a:t>
            </a:r>
            <a:endParaRPr sz="1800">
              <a:solidFill>
                <a:srgbClr val="3F3F3F"/>
              </a:solidFill>
              <a:latin typeface="Helvetica Neue"/>
              <a:ea typeface="Helvetica Neue"/>
              <a:cs typeface="Helvetica Neue"/>
              <a:sym typeface="Helvetica Neue"/>
            </a:endParaRPr>
          </a:p>
          <a:p>
            <a:pPr marL="0" lvl="0" indent="0" algn="l" rtl="0">
              <a:spcBef>
                <a:spcPts val="0"/>
              </a:spcBef>
              <a:spcAft>
                <a:spcPts val="0"/>
              </a:spcAft>
              <a:buClr>
                <a:schemeClr val="dk1"/>
              </a:buClr>
              <a:buSzPts val="1100"/>
              <a:buFont typeface="Arial"/>
              <a:buNone/>
            </a:pPr>
            <a:endParaRPr sz="1800">
              <a:solidFill>
                <a:srgbClr val="3F3F3F"/>
              </a:solidFill>
              <a:latin typeface="Helvetica Neue"/>
              <a:ea typeface="Helvetica Neue"/>
              <a:cs typeface="Helvetica Neue"/>
              <a:sym typeface="Helvetica Neue"/>
            </a:endParaRPr>
          </a:p>
          <a:p>
            <a:pPr marL="0" lvl="0" indent="0" algn="l" rtl="0">
              <a:spcBef>
                <a:spcPts val="0"/>
              </a:spcBef>
              <a:spcAft>
                <a:spcPts val="0"/>
              </a:spcAft>
              <a:buClr>
                <a:schemeClr val="dk1"/>
              </a:buClr>
              <a:buSzPts val="1100"/>
              <a:buFont typeface="Arial"/>
              <a:buNone/>
            </a:pPr>
            <a:r>
              <a:rPr lang="en-US" sz="1800">
                <a:solidFill>
                  <a:schemeClr val="dk1"/>
                </a:solidFill>
                <a:latin typeface="Helvetica Neue"/>
                <a:ea typeface="Helvetica Neue"/>
                <a:cs typeface="Helvetica Neue"/>
                <a:sym typeface="Helvetica Neue"/>
              </a:rPr>
              <a:t>“A software system can best be designed if the testing is interlaced with the designing instead of being used after the design.” - Professor Alan J. Perlis (NATO SOFTWARE ENGINEERING CONFERENCE 1968)</a:t>
            </a:r>
            <a:endParaRPr sz="1800">
              <a:solidFill>
                <a:schemeClr val="dk1"/>
              </a:solidFill>
              <a:latin typeface="Helvetica Neue"/>
              <a:ea typeface="Helvetica Neue"/>
              <a:cs typeface="Helvetica Neue"/>
              <a:sym typeface="Helvetica Neue"/>
            </a:endParaRPr>
          </a:p>
          <a:p>
            <a:pPr marL="0" lvl="0" indent="0" algn="l" rtl="0">
              <a:spcBef>
                <a:spcPts val="0"/>
              </a:spcBef>
              <a:spcAft>
                <a:spcPts val="0"/>
              </a:spcAft>
              <a:buNone/>
            </a:pPr>
            <a:endParaRPr/>
          </a:p>
        </p:txBody>
      </p:sp>
    </p:spTree>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7"/>
        <p:cNvGrpSpPr/>
        <p:nvPr/>
      </p:nvGrpSpPr>
      <p:grpSpPr>
        <a:xfrm>
          <a:off x="0" y="0"/>
          <a:ext cx="0" cy="0"/>
          <a:chOff x="0" y="0"/>
          <a:chExt cx="0" cy="0"/>
        </a:xfrm>
      </p:grpSpPr>
      <p:sp>
        <p:nvSpPr>
          <p:cNvPr id="778" name="Google Shape;778;g528d11e717_1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9" name="Google Shape;779;g528d11e717_1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4"/>
        <p:cNvGrpSpPr/>
        <p:nvPr/>
      </p:nvGrpSpPr>
      <p:grpSpPr>
        <a:xfrm>
          <a:off x="0" y="0"/>
          <a:ext cx="0" cy="0"/>
          <a:chOff x="0" y="0"/>
          <a:chExt cx="0" cy="0"/>
        </a:xfrm>
      </p:grpSpPr>
      <p:sp>
        <p:nvSpPr>
          <p:cNvPr id="785" name="Google Shape;785;g528d11e717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6" name="Google Shape;786;g528d11e717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solidFill>
                <a:schemeClr val="dk1"/>
              </a:solidFill>
              <a:latin typeface="Helvetica Neue"/>
              <a:ea typeface="Helvetica Neue"/>
              <a:cs typeface="Helvetica Neue"/>
              <a:sym typeface="Helvetica Neue"/>
            </a:endParaRPr>
          </a:p>
        </p:txBody>
      </p:sp>
    </p:spTree>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9"/>
        <p:cNvGrpSpPr/>
        <p:nvPr/>
      </p:nvGrpSpPr>
      <p:grpSpPr>
        <a:xfrm>
          <a:off x="0" y="0"/>
          <a:ext cx="0" cy="0"/>
          <a:chOff x="0" y="0"/>
          <a:chExt cx="0" cy="0"/>
        </a:xfrm>
      </p:grpSpPr>
      <p:sp>
        <p:nvSpPr>
          <p:cNvPr id="790" name="Google Shape;790;g528d11e717_1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1" name="Google Shape;791;g528d11e717_1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6"/>
        <p:cNvGrpSpPr/>
        <p:nvPr/>
      </p:nvGrpSpPr>
      <p:grpSpPr>
        <a:xfrm>
          <a:off x="0" y="0"/>
          <a:ext cx="0" cy="0"/>
          <a:chOff x="0" y="0"/>
          <a:chExt cx="0" cy="0"/>
        </a:xfrm>
      </p:grpSpPr>
      <p:sp>
        <p:nvSpPr>
          <p:cNvPr id="797" name="Google Shape;797;g528d11e717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8" name="Google Shape;798;g528d11e717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4"/>
        <p:cNvGrpSpPr/>
        <p:nvPr/>
      </p:nvGrpSpPr>
      <p:grpSpPr>
        <a:xfrm>
          <a:off x="0" y="0"/>
          <a:ext cx="0" cy="0"/>
          <a:chOff x="0" y="0"/>
          <a:chExt cx="0" cy="0"/>
        </a:xfrm>
      </p:grpSpPr>
      <p:sp>
        <p:nvSpPr>
          <p:cNvPr id="805" name="Google Shape;805;g528d11e717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6" name="Google Shape;806;g528d11e717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1"/>
        <p:cNvGrpSpPr/>
        <p:nvPr/>
      </p:nvGrpSpPr>
      <p:grpSpPr>
        <a:xfrm>
          <a:off x="0" y="0"/>
          <a:ext cx="0" cy="0"/>
          <a:chOff x="0" y="0"/>
          <a:chExt cx="0" cy="0"/>
        </a:xfrm>
      </p:grpSpPr>
      <p:sp>
        <p:nvSpPr>
          <p:cNvPr id="812" name="Google Shape;812;g528d11e717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3" name="Google Shape;813;g528d11e717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8"/>
        <p:cNvGrpSpPr/>
        <p:nvPr/>
      </p:nvGrpSpPr>
      <p:grpSpPr>
        <a:xfrm>
          <a:off x="0" y="0"/>
          <a:ext cx="0" cy="0"/>
          <a:chOff x="0" y="0"/>
          <a:chExt cx="0" cy="0"/>
        </a:xfrm>
      </p:grpSpPr>
      <p:sp>
        <p:nvSpPr>
          <p:cNvPr id="819" name="Google Shape;819;g528d11e717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0" name="Google Shape;820;g528d11e717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5"/>
        <p:cNvGrpSpPr/>
        <p:nvPr/>
      </p:nvGrpSpPr>
      <p:grpSpPr>
        <a:xfrm>
          <a:off x="0" y="0"/>
          <a:ext cx="0" cy="0"/>
          <a:chOff x="0" y="0"/>
          <a:chExt cx="0" cy="0"/>
        </a:xfrm>
      </p:grpSpPr>
      <p:sp>
        <p:nvSpPr>
          <p:cNvPr id="826" name="Google Shape;826;g528d11e717_1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7" name="Google Shape;827;g528d11e717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2"/>
        <p:cNvGrpSpPr/>
        <p:nvPr/>
      </p:nvGrpSpPr>
      <p:grpSpPr>
        <a:xfrm>
          <a:off x="0" y="0"/>
          <a:ext cx="0" cy="0"/>
          <a:chOff x="0" y="0"/>
          <a:chExt cx="0" cy="0"/>
        </a:xfrm>
      </p:grpSpPr>
      <p:sp>
        <p:nvSpPr>
          <p:cNvPr id="833" name="Google Shape;833;g528d11e717_1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4" name="Google Shape;834;g528d11e717_1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9"/>
        <p:cNvGrpSpPr/>
        <p:nvPr/>
      </p:nvGrpSpPr>
      <p:grpSpPr>
        <a:xfrm>
          <a:off x="0" y="0"/>
          <a:ext cx="0" cy="0"/>
          <a:chOff x="0" y="0"/>
          <a:chExt cx="0" cy="0"/>
        </a:xfrm>
      </p:grpSpPr>
      <p:sp>
        <p:nvSpPr>
          <p:cNvPr id="840" name="Google Shape;840;g528d11e717_1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1" name="Google Shape;841;g528d11e717_1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528d11e717_1_1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528d11e717_1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6"/>
        <p:cNvGrpSpPr/>
        <p:nvPr/>
      </p:nvGrpSpPr>
      <p:grpSpPr>
        <a:xfrm>
          <a:off x="0" y="0"/>
          <a:ext cx="0" cy="0"/>
          <a:chOff x="0" y="0"/>
          <a:chExt cx="0" cy="0"/>
        </a:xfrm>
      </p:grpSpPr>
      <p:sp>
        <p:nvSpPr>
          <p:cNvPr id="847" name="Google Shape;847;g528d11e717_1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8" name="Google Shape;848;g528d11e717_1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1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3"/>
        <p:cNvGrpSpPr/>
        <p:nvPr/>
      </p:nvGrpSpPr>
      <p:grpSpPr>
        <a:xfrm>
          <a:off x="0" y="0"/>
          <a:ext cx="0" cy="0"/>
          <a:chOff x="0" y="0"/>
          <a:chExt cx="0" cy="0"/>
        </a:xfrm>
      </p:grpSpPr>
      <p:sp>
        <p:nvSpPr>
          <p:cNvPr id="854" name="Google Shape;854;g528d11e717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5" name="Google Shape;855;g528d11e717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0"/>
        <p:cNvGrpSpPr/>
        <p:nvPr/>
      </p:nvGrpSpPr>
      <p:grpSpPr>
        <a:xfrm>
          <a:off x="0" y="0"/>
          <a:ext cx="0" cy="0"/>
          <a:chOff x="0" y="0"/>
          <a:chExt cx="0" cy="0"/>
        </a:xfrm>
      </p:grpSpPr>
      <p:sp>
        <p:nvSpPr>
          <p:cNvPr id="861" name="Google Shape;861;g24553488a2_0_3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2" name="Google Shape;862;g24553488a2_0_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solidFill>
                <a:schemeClr val="dk1"/>
              </a:solidFill>
              <a:latin typeface="Helvetica Neue"/>
              <a:ea typeface="Helvetica Neue"/>
              <a:cs typeface="Helvetica Neue"/>
              <a:sym typeface="Helvetica Neue"/>
            </a:endParaRPr>
          </a:p>
        </p:txBody>
      </p:sp>
    </p:spTree>
  </p:cSld>
  <p:clrMapOvr>
    <a:masterClrMapping/>
  </p:clrMapOvr>
</p:notes>
</file>

<file path=ppt/notesSlides/notesSlide1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5"/>
        <p:cNvGrpSpPr/>
        <p:nvPr/>
      </p:nvGrpSpPr>
      <p:grpSpPr>
        <a:xfrm>
          <a:off x="0" y="0"/>
          <a:ext cx="0" cy="0"/>
          <a:chOff x="0" y="0"/>
          <a:chExt cx="0" cy="0"/>
        </a:xfrm>
      </p:grpSpPr>
      <p:sp>
        <p:nvSpPr>
          <p:cNvPr id="866" name="Google Shape;866;g528d11e71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7" name="Google Shape;867;g528d11e71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1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2"/>
        <p:cNvGrpSpPr/>
        <p:nvPr/>
      </p:nvGrpSpPr>
      <p:grpSpPr>
        <a:xfrm>
          <a:off x="0" y="0"/>
          <a:ext cx="0" cy="0"/>
          <a:chOff x="0" y="0"/>
          <a:chExt cx="0" cy="0"/>
        </a:xfrm>
      </p:grpSpPr>
      <p:sp>
        <p:nvSpPr>
          <p:cNvPr id="873" name="Google Shape;873;g528d11e717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4" name="Google Shape;874;g528d11e717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1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9"/>
        <p:cNvGrpSpPr/>
        <p:nvPr/>
      </p:nvGrpSpPr>
      <p:grpSpPr>
        <a:xfrm>
          <a:off x="0" y="0"/>
          <a:ext cx="0" cy="0"/>
          <a:chOff x="0" y="0"/>
          <a:chExt cx="0" cy="0"/>
        </a:xfrm>
      </p:grpSpPr>
      <p:sp>
        <p:nvSpPr>
          <p:cNvPr id="880" name="Google Shape;880;g24553488a2_0_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
        <p:nvSpPr>
          <p:cNvPr id="881" name="Google Shape;881;g24553488a2_0_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5"/>
        <p:cNvGrpSpPr/>
        <p:nvPr/>
      </p:nvGrpSpPr>
      <p:grpSpPr>
        <a:xfrm>
          <a:off x="0" y="0"/>
          <a:ext cx="0" cy="0"/>
          <a:chOff x="0" y="0"/>
          <a:chExt cx="0" cy="0"/>
        </a:xfrm>
      </p:grpSpPr>
      <p:sp>
        <p:nvSpPr>
          <p:cNvPr id="886" name="Google Shape;886;g24553488a2_0_36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
        <p:nvSpPr>
          <p:cNvPr id="887" name="Google Shape;887;g24553488a2_0_3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528d11e717_1_1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528d11e717_1_1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528d11e717_1_2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528d11e717_1_2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528d11e717_1_2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528d11e717_1_2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528d11e717_1_2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528d11e717_1_2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528d11e717_1_2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528d11e717_1_2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528d11e717_1_1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528d11e717_1_1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4cca009258_0_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4cca009258_0_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a:latin typeface="Helvetica Neue"/>
                <a:ea typeface="Helvetica Neue"/>
                <a:cs typeface="Helvetica Neue"/>
                <a:sym typeface="Helvetica Neue"/>
              </a:rPr>
              <a:t>“Following these laws perfectly doesn’t always make sense. </a:t>
            </a:r>
            <a:endParaRPr sz="1800">
              <a:latin typeface="Helvetica Neue"/>
              <a:ea typeface="Helvetica Neue"/>
              <a:cs typeface="Helvetica Neue"/>
              <a:sym typeface="Helvetica Neue"/>
            </a:endParaRPr>
          </a:p>
          <a:p>
            <a:pPr marL="0" lvl="0" indent="0" algn="l" rtl="0">
              <a:spcBef>
                <a:spcPts val="0"/>
              </a:spcBef>
              <a:spcAft>
                <a:spcPts val="0"/>
              </a:spcAft>
              <a:buNone/>
            </a:pPr>
            <a:r>
              <a:rPr lang="en-US" sz="1800">
                <a:latin typeface="Helvetica Neue"/>
                <a:ea typeface="Helvetica Neue"/>
                <a:cs typeface="Helvetica Neue"/>
                <a:sym typeface="Helvetica Neue"/>
              </a:rPr>
              <a:t>Sometimes you’ll write a larger test. </a:t>
            </a:r>
            <a:endParaRPr sz="1800">
              <a:latin typeface="Helvetica Neue"/>
              <a:ea typeface="Helvetica Neue"/>
              <a:cs typeface="Helvetica Neue"/>
              <a:sym typeface="Helvetica Neue"/>
            </a:endParaRPr>
          </a:p>
          <a:p>
            <a:pPr marL="0" lvl="0" indent="0" algn="l" rtl="0">
              <a:spcBef>
                <a:spcPts val="0"/>
              </a:spcBef>
              <a:spcAft>
                <a:spcPts val="0"/>
              </a:spcAft>
              <a:buNone/>
            </a:pPr>
            <a:r>
              <a:rPr lang="en-US" sz="1800">
                <a:latin typeface="Helvetica Neue"/>
                <a:ea typeface="Helvetica Neue"/>
                <a:cs typeface="Helvetica Neue"/>
                <a:sym typeface="Helvetica Neue"/>
              </a:rPr>
              <a:t>Sometimes you’ll write extra production code. </a:t>
            </a:r>
            <a:endParaRPr sz="1800">
              <a:latin typeface="Helvetica Neue"/>
              <a:ea typeface="Helvetica Neue"/>
              <a:cs typeface="Helvetica Neue"/>
              <a:sym typeface="Helvetica Neue"/>
            </a:endParaRPr>
          </a:p>
          <a:p>
            <a:pPr marL="0" lvl="0" indent="0" algn="l" rtl="0">
              <a:spcBef>
                <a:spcPts val="0"/>
              </a:spcBef>
              <a:spcAft>
                <a:spcPts val="0"/>
              </a:spcAft>
              <a:buNone/>
            </a:pPr>
            <a:r>
              <a:rPr lang="en-US" sz="1800">
                <a:latin typeface="Helvetica Neue"/>
                <a:ea typeface="Helvetica Neue"/>
                <a:cs typeface="Helvetica Neue"/>
                <a:sym typeface="Helvetica Neue"/>
              </a:rPr>
              <a:t>Sometimes you’ll write tests after you’ve written the code to make them pass. </a:t>
            </a:r>
            <a:endParaRPr sz="1800">
              <a:latin typeface="Helvetica Neue"/>
              <a:ea typeface="Helvetica Neue"/>
              <a:cs typeface="Helvetica Neue"/>
              <a:sym typeface="Helvetica Neue"/>
            </a:endParaRPr>
          </a:p>
          <a:p>
            <a:pPr marL="0" lvl="0" indent="0" algn="l" rtl="0">
              <a:spcBef>
                <a:spcPts val="0"/>
              </a:spcBef>
              <a:spcAft>
                <a:spcPts val="0"/>
              </a:spcAft>
              <a:buNone/>
            </a:pPr>
            <a:r>
              <a:rPr lang="en-US" sz="1800">
                <a:latin typeface="Helvetica Neue"/>
                <a:ea typeface="Helvetica Neue"/>
                <a:cs typeface="Helvetica Neue"/>
                <a:sym typeface="Helvetica Neue"/>
              </a:rPr>
              <a:t>Sometimes it’ll take more than two minutes to go around the loop. </a:t>
            </a:r>
            <a:endParaRPr sz="1800">
              <a:latin typeface="Helvetica Neue"/>
              <a:ea typeface="Helvetica Neue"/>
              <a:cs typeface="Helvetica Neue"/>
              <a:sym typeface="Helvetica Neue"/>
            </a:endParaRPr>
          </a:p>
          <a:p>
            <a:pPr marL="0" lvl="0" indent="0" algn="l" rtl="0">
              <a:spcBef>
                <a:spcPts val="0"/>
              </a:spcBef>
              <a:spcAft>
                <a:spcPts val="0"/>
              </a:spcAft>
              <a:buNone/>
            </a:pPr>
            <a:r>
              <a:rPr lang="en-US" sz="1800">
                <a:latin typeface="Helvetica Neue"/>
                <a:ea typeface="Helvetica Neue"/>
                <a:cs typeface="Helvetica Neue"/>
                <a:sym typeface="Helvetica Neue"/>
              </a:rPr>
              <a:t>The goal isn’t perfect adherence to the laws—it’s to decrease the interval between writing tests and production code to a matter of minutes. “ - Uncle Bob</a:t>
            </a:r>
            <a:endParaRPr sz="1800">
              <a:latin typeface="Helvetica Neue"/>
              <a:ea typeface="Helvetica Neue"/>
              <a:cs typeface="Helvetica Neue"/>
              <a:sym typeface="Helvetica Neue"/>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184075b880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184075b880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2m : 2m</a:t>
            </a:r>
          </a:p>
        </p:txBody>
      </p:sp>
    </p:spTree>
    <p:extLst>
      <p:ext uri="{BB962C8B-B14F-4D97-AF65-F5344CB8AC3E}">
        <p14:creationId xmlns:p14="http://schemas.microsoft.com/office/powerpoint/2010/main" val="162366480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528d11e717_1_2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528d11e717_1_2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528d11e717_1_1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528d11e717_1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5009ea1cf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5009ea1cf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a:latin typeface="Helvetica Neue"/>
                <a:ea typeface="Helvetica Neue"/>
                <a:cs typeface="Helvetica Neue"/>
                <a:sym typeface="Helvetica Neue"/>
              </a:rPr>
              <a:t>xUnit is the collective name for several unit testing frameworks that derive their structure and functionality from Smalltalk's SUnit. SUnit, designed by Kent Beck in 1998</a:t>
            </a:r>
            <a:endParaRPr sz="1800">
              <a:latin typeface="Helvetica Neue"/>
              <a:ea typeface="Helvetica Neue"/>
              <a:cs typeface="Helvetica Neue"/>
              <a:sym typeface="Helvetica Neue"/>
            </a:endParaRPr>
          </a:p>
          <a:p>
            <a:pPr marL="0" lvl="0" indent="0" algn="l" rtl="0">
              <a:spcBef>
                <a:spcPts val="0"/>
              </a:spcBef>
              <a:spcAft>
                <a:spcPts val="0"/>
              </a:spcAft>
              <a:buNone/>
            </a:pPr>
            <a:endParaRPr sz="1800">
              <a:latin typeface="Helvetica Neue"/>
              <a:ea typeface="Helvetica Neue"/>
              <a:cs typeface="Helvetica Neue"/>
              <a:sym typeface="Helvetica Neue"/>
            </a:endParaRPr>
          </a:p>
          <a:p>
            <a:pPr marL="0" lvl="0" indent="0" algn="l" rtl="0">
              <a:spcBef>
                <a:spcPts val="0"/>
              </a:spcBef>
              <a:spcAft>
                <a:spcPts val="0"/>
              </a:spcAft>
              <a:buNone/>
            </a:pPr>
            <a:r>
              <a:rPr lang="en-US" sz="1800">
                <a:latin typeface="Helvetica Neue"/>
                <a:ea typeface="Helvetica Neue"/>
                <a:cs typeface="Helvetica Neue"/>
                <a:sym typeface="Helvetica Neue"/>
              </a:rPr>
              <a:t>We are using MiniTest for this course</a:t>
            </a:r>
            <a:endParaRPr sz="1800">
              <a:latin typeface="Helvetica Neue"/>
              <a:ea typeface="Helvetica Neue"/>
              <a:cs typeface="Helvetica Neue"/>
              <a:sym typeface="Helvetica Neue"/>
            </a:endParaRPr>
          </a:p>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528d11e717_1_2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528d11e717_1_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a:latin typeface="Helvetica Neue"/>
                <a:ea typeface="Helvetica Neue"/>
                <a:cs typeface="Helvetica Neue"/>
                <a:sym typeface="Helvetica Neue"/>
              </a:rPr>
              <a:t>xUnit is the collective name for several unit testing frameworks that derive their structure and functionality from Smalltalk's SUnit. SUnit, designed by Kent Beck in 1998</a:t>
            </a:r>
            <a:endParaRPr sz="1800">
              <a:latin typeface="Helvetica Neue"/>
              <a:ea typeface="Helvetica Neue"/>
              <a:cs typeface="Helvetica Neue"/>
              <a:sym typeface="Helvetica Neue"/>
            </a:endParaRPr>
          </a:p>
          <a:p>
            <a:pPr marL="0" lvl="0" indent="0" algn="l" rtl="0">
              <a:spcBef>
                <a:spcPts val="0"/>
              </a:spcBef>
              <a:spcAft>
                <a:spcPts val="0"/>
              </a:spcAft>
              <a:buNone/>
            </a:pPr>
            <a:endParaRPr sz="1800">
              <a:latin typeface="Helvetica Neue"/>
              <a:ea typeface="Helvetica Neue"/>
              <a:cs typeface="Helvetica Neue"/>
              <a:sym typeface="Helvetica Neue"/>
            </a:endParaRPr>
          </a:p>
          <a:p>
            <a:pPr marL="0" lvl="0" indent="0" algn="l" rtl="0">
              <a:spcBef>
                <a:spcPts val="0"/>
              </a:spcBef>
              <a:spcAft>
                <a:spcPts val="0"/>
              </a:spcAft>
              <a:buNone/>
            </a:pPr>
            <a:r>
              <a:rPr lang="en-US" sz="1800">
                <a:latin typeface="Helvetica Neue"/>
                <a:ea typeface="Helvetica Neue"/>
                <a:cs typeface="Helvetica Neue"/>
                <a:sym typeface="Helvetica Neue"/>
              </a:rPr>
              <a:t>We are using MiniTest for this course</a:t>
            </a:r>
            <a:endParaRPr sz="1800">
              <a:latin typeface="Helvetica Neue"/>
              <a:ea typeface="Helvetica Neue"/>
              <a:cs typeface="Helvetica Neue"/>
              <a:sym typeface="Helvetica Neue"/>
            </a:endParaRPr>
          </a:p>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528d11e717_2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528d11e717_2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a:latin typeface="Helvetica Neue"/>
                <a:ea typeface="Helvetica Neue"/>
                <a:cs typeface="Helvetica Neue"/>
                <a:sym typeface="Helvetica Neue"/>
              </a:rPr>
              <a:t>xUnit is the collective name for several unit testing frameworks that derive their structure and functionality from Smalltalk's SUnit. SUnit, designed by Kent Beck in 1998</a:t>
            </a:r>
            <a:endParaRPr sz="1800">
              <a:latin typeface="Helvetica Neue"/>
              <a:ea typeface="Helvetica Neue"/>
              <a:cs typeface="Helvetica Neue"/>
              <a:sym typeface="Helvetica Neue"/>
            </a:endParaRPr>
          </a:p>
          <a:p>
            <a:pPr marL="0" lvl="0" indent="0" algn="l" rtl="0">
              <a:spcBef>
                <a:spcPts val="0"/>
              </a:spcBef>
              <a:spcAft>
                <a:spcPts val="0"/>
              </a:spcAft>
              <a:buNone/>
            </a:pPr>
            <a:endParaRPr sz="1800">
              <a:latin typeface="Helvetica Neue"/>
              <a:ea typeface="Helvetica Neue"/>
              <a:cs typeface="Helvetica Neue"/>
              <a:sym typeface="Helvetica Neue"/>
            </a:endParaRPr>
          </a:p>
          <a:p>
            <a:pPr marL="0" lvl="0" indent="0" algn="l" rtl="0">
              <a:spcBef>
                <a:spcPts val="0"/>
              </a:spcBef>
              <a:spcAft>
                <a:spcPts val="0"/>
              </a:spcAft>
              <a:buNone/>
            </a:pPr>
            <a:r>
              <a:rPr lang="en-US" sz="1800">
                <a:latin typeface="Helvetica Neue"/>
                <a:ea typeface="Helvetica Neue"/>
                <a:cs typeface="Helvetica Neue"/>
                <a:sym typeface="Helvetica Neue"/>
              </a:rPr>
              <a:t>We are using MiniTest for this course</a:t>
            </a:r>
            <a:endParaRPr sz="1800">
              <a:latin typeface="Helvetica Neue"/>
              <a:ea typeface="Helvetica Neue"/>
              <a:cs typeface="Helvetica Neue"/>
              <a:sym typeface="Helvetica Neue"/>
            </a:endParaRPr>
          </a:p>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528d11e717_1_2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528d11e717_1_2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528d11e717_1_2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528d11e717_1_2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a:latin typeface="Helvetica Neue"/>
                <a:ea typeface="Helvetica Neue"/>
                <a:cs typeface="Helvetica Neue"/>
                <a:sym typeface="Helvetica Neue"/>
              </a:rPr>
              <a:t>This is the part where we jump into a browser and go to CyberDojo.org</a:t>
            </a:r>
            <a:endParaRPr sz="1800">
              <a:latin typeface="Helvetica Neue"/>
              <a:ea typeface="Helvetica Neue"/>
              <a:cs typeface="Helvetica Neue"/>
              <a:sym typeface="Helvetica Neue"/>
            </a:endParaRPr>
          </a:p>
          <a:p>
            <a:pPr marL="0" lvl="0" indent="0" algn="l" rtl="0">
              <a:spcBef>
                <a:spcPts val="0"/>
              </a:spcBef>
              <a:spcAft>
                <a:spcPts val="0"/>
              </a:spcAft>
              <a:buNone/>
            </a:pPr>
            <a:endParaRPr sz="1800">
              <a:latin typeface="Helvetica Neue"/>
              <a:ea typeface="Helvetica Neue"/>
              <a:cs typeface="Helvetica Neue"/>
              <a:sym typeface="Helvetica Neue"/>
            </a:endParaRPr>
          </a:p>
          <a:p>
            <a:pPr marL="0" lvl="0" indent="0" algn="l" rtl="0">
              <a:spcBef>
                <a:spcPts val="0"/>
              </a:spcBef>
              <a:spcAft>
                <a:spcPts val="0"/>
              </a:spcAft>
              <a:buNone/>
            </a:pPr>
            <a:r>
              <a:rPr lang="en-US" sz="1800">
                <a:latin typeface="Helvetica Neue"/>
                <a:ea typeface="Helvetica Neue"/>
                <a:cs typeface="Helvetica Neue"/>
                <a:sym typeface="Helvetica Neue"/>
              </a:rPr>
              <a:t>https://cyber-dojo.org/kata/edit/0z80Rs</a:t>
            </a:r>
            <a:endParaRPr sz="1800">
              <a:latin typeface="Helvetica Neue"/>
              <a:ea typeface="Helvetica Neue"/>
              <a:cs typeface="Helvetica Neue"/>
              <a:sym typeface="Helvetica Neue"/>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4cca009258_2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4cca009258_2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4cca009258_2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4cca009258_2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528d11e717_2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528d11e717_2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184075b880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184075b880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800" dirty="0"/>
              <a:t>18m : 20m</a:t>
            </a:r>
          </a:p>
          <a:p>
            <a:pPr marL="0" lvl="0" indent="0" algn="l" rtl="0">
              <a:spcBef>
                <a:spcPts val="0"/>
              </a:spcBef>
              <a:spcAft>
                <a:spcPts val="0"/>
              </a:spcAft>
              <a:buNone/>
            </a:pPr>
            <a:endParaRPr lang="en-US" sz="1800" dirty="0"/>
          </a:p>
          <a:p>
            <a:pPr marL="0" lvl="0" indent="0" algn="l" rtl="0">
              <a:spcBef>
                <a:spcPts val="0"/>
              </a:spcBef>
              <a:spcAft>
                <a:spcPts val="0"/>
              </a:spcAft>
              <a:buNone/>
            </a:pPr>
            <a:r>
              <a:rPr lang="en-US" sz="1800" dirty="0"/>
              <a:t>Who are we?</a:t>
            </a:r>
          </a:p>
          <a:p>
            <a:pPr marL="0" lvl="0" indent="0" algn="l" rtl="0">
              <a:spcBef>
                <a:spcPts val="0"/>
              </a:spcBef>
              <a:spcAft>
                <a:spcPts val="0"/>
              </a:spcAft>
              <a:buNone/>
            </a:pPr>
            <a:r>
              <a:rPr lang="en-US" sz="1800" dirty="0"/>
              <a:t>Learning environment, feel free to ask questions.</a:t>
            </a:r>
          </a:p>
          <a:p>
            <a:pPr marL="0" lvl="0" indent="0" algn="l" rtl="0">
              <a:spcBef>
                <a:spcPts val="0"/>
              </a:spcBef>
              <a:spcAft>
                <a:spcPts val="0"/>
              </a:spcAft>
              <a:buNone/>
            </a:pPr>
            <a:endParaRPr lang="en-US" sz="1800" dirty="0"/>
          </a:p>
          <a:p>
            <a:pPr marL="0" lvl="0" indent="0" algn="l" rtl="0">
              <a:spcBef>
                <a:spcPts val="0"/>
              </a:spcBef>
              <a:spcAft>
                <a:spcPts val="0"/>
              </a:spcAft>
              <a:buNone/>
            </a:pPr>
            <a:r>
              <a:rPr lang="en-US" sz="1800" dirty="0"/>
              <a:t>What is everyone’s familiarity with the stack / software development.</a:t>
            </a:r>
          </a:p>
          <a:p>
            <a:pPr marL="0" lvl="0" indent="0" algn="l" rtl="0">
              <a:spcBef>
                <a:spcPts val="0"/>
              </a:spcBef>
              <a:spcAft>
                <a:spcPts val="0"/>
              </a:spcAft>
              <a:buNone/>
            </a:pPr>
            <a:r>
              <a:rPr lang="en-US" sz="1800" dirty="0"/>
              <a:t>Breakout rooms</a:t>
            </a:r>
          </a:p>
          <a:p>
            <a:pPr marL="0" lvl="0" indent="0" algn="l" rtl="0">
              <a:spcBef>
                <a:spcPts val="0"/>
              </a:spcBef>
              <a:spcAft>
                <a:spcPts val="0"/>
              </a:spcAft>
              <a:buNone/>
            </a:pPr>
            <a:endParaRPr lang="en-US" sz="1800" dirty="0"/>
          </a:p>
          <a:p>
            <a:pPr marL="0" lvl="0" indent="0" algn="l" rtl="0">
              <a:spcBef>
                <a:spcPts val="0"/>
              </a:spcBef>
              <a:spcAft>
                <a:spcPts val="0"/>
              </a:spcAft>
              <a:buNone/>
            </a:pPr>
            <a:r>
              <a:rPr lang="en-US" sz="1800" dirty="0"/>
              <a:t>Regular breaks – shoot for 10 till the hour, leaves room for questions and catch up as necessary</a:t>
            </a:r>
          </a:p>
          <a:p>
            <a:pPr marL="0" lvl="0" indent="0" algn="l" rtl="0">
              <a:spcBef>
                <a:spcPts val="0"/>
              </a:spcBef>
              <a:spcAft>
                <a:spcPts val="0"/>
              </a:spcAft>
              <a:buNone/>
            </a:pPr>
            <a:endParaRPr lang="en-US" sz="1800" dirty="0"/>
          </a:p>
          <a:p>
            <a:pPr rtl="0" fontAlgn="base"/>
            <a:r>
              <a:rPr lang="en-US" sz="1800" b="0" i="0" u="none" strike="noStrike" cap="none" dirty="0">
                <a:solidFill>
                  <a:srgbClr val="000000"/>
                </a:solidFill>
                <a:effectLst/>
                <a:latin typeface="Arial"/>
                <a:ea typeface="Arial"/>
                <a:cs typeface="Arial"/>
                <a:sym typeface="Arial"/>
              </a:rPr>
              <a:t>Who are you?</a:t>
            </a:r>
          </a:p>
          <a:p>
            <a:pPr rtl="0" fontAlgn="base"/>
            <a:r>
              <a:rPr lang="en-US" sz="1800" b="0" i="0" u="none" strike="noStrike" cap="none" dirty="0">
                <a:solidFill>
                  <a:srgbClr val="000000"/>
                </a:solidFill>
                <a:effectLst/>
                <a:latin typeface="Arial"/>
                <a:ea typeface="Arial"/>
                <a:cs typeface="Arial"/>
                <a:sym typeface="Arial"/>
              </a:rPr>
              <a:t>What do you do?</a:t>
            </a:r>
          </a:p>
          <a:p>
            <a:pPr rtl="0" fontAlgn="base"/>
            <a:r>
              <a:rPr lang="en-US" sz="1800" b="0" i="0" u="none" strike="noStrike" cap="none" dirty="0">
                <a:solidFill>
                  <a:srgbClr val="000000"/>
                </a:solidFill>
                <a:effectLst/>
                <a:latin typeface="Arial"/>
                <a:ea typeface="Arial"/>
                <a:cs typeface="Arial"/>
                <a:sym typeface="Arial"/>
              </a:rPr>
              <a:t>What do you want to learn in class?</a:t>
            </a:r>
          </a:p>
          <a:p>
            <a:r>
              <a:rPr lang="en-US" sz="1800" b="0" i="0" u="none" strike="noStrike" cap="none" dirty="0">
                <a:solidFill>
                  <a:srgbClr val="000000"/>
                </a:solidFill>
                <a:effectLst/>
                <a:latin typeface="Arial"/>
                <a:ea typeface="Arial"/>
                <a:cs typeface="Arial"/>
                <a:sym typeface="Arial"/>
              </a:rPr>
              <a:t>Tell me about your automation experience</a:t>
            </a:r>
            <a:endParaRPr lang="en-US" sz="1800" dirty="0"/>
          </a:p>
          <a:p>
            <a:pPr marL="0" lvl="0" indent="0" algn="l" rtl="0">
              <a:spcBef>
                <a:spcPts val="0"/>
              </a:spcBef>
              <a:spcAft>
                <a:spcPts val="0"/>
              </a:spcAft>
              <a:buNone/>
            </a:pPr>
            <a:endParaRPr sz="1800" dirty="0">
              <a:latin typeface="Helvetica Neue"/>
              <a:ea typeface="Helvetica Neue"/>
              <a:cs typeface="Helvetica Neue"/>
              <a:sym typeface="Helvetica Neue"/>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2"/>
        <p:cNvGrpSpPr/>
        <p:nvPr/>
      </p:nvGrpSpPr>
      <p:grpSpPr>
        <a:xfrm>
          <a:off x="0" y="0"/>
          <a:ext cx="0" cy="0"/>
          <a:chOff x="0" y="0"/>
          <a:chExt cx="0" cy="0"/>
        </a:xfrm>
      </p:grpSpPr>
      <p:sp>
        <p:nvSpPr>
          <p:cNvPr id="243" name="Google Shape;243;g4cca009258_0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4" name="Google Shape;244;g4cca009258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
        <p:cNvGrpSpPr/>
        <p:nvPr/>
      </p:nvGrpSpPr>
      <p:grpSpPr>
        <a:xfrm>
          <a:off x="0" y="0"/>
          <a:ext cx="0" cy="0"/>
          <a:chOff x="0" y="0"/>
          <a:chExt cx="0" cy="0"/>
        </a:xfrm>
      </p:grpSpPr>
      <p:sp>
        <p:nvSpPr>
          <p:cNvPr id="249" name="Google Shape;249;g4cca009258_2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0" name="Google Shape;250;g4cca009258_2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
        <p:cNvGrpSpPr/>
        <p:nvPr/>
      </p:nvGrpSpPr>
      <p:grpSpPr>
        <a:xfrm>
          <a:off x="0" y="0"/>
          <a:ext cx="0" cy="0"/>
          <a:chOff x="0" y="0"/>
          <a:chExt cx="0" cy="0"/>
        </a:xfrm>
      </p:grpSpPr>
      <p:sp>
        <p:nvSpPr>
          <p:cNvPr id="255" name="Google Shape;255;g528d11e71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6" name="Google Shape;256;g528d11e717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4f2dcd8390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4f2dcd8390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a:t>Point out that this is a compile error as noted by the Error:</a:t>
            </a:r>
            <a:endParaRPr sz="180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g528d11e717_2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9" name="Google Shape;269;g528d11e717_2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a:t>Point out that this is a compile error as noted by the Error:</a:t>
            </a:r>
            <a:endParaRPr sz="180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g4cca009258_0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 name="Google Shape;276;g4cca009258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1"/>
        <p:cNvGrpSpPr/>
        <p:nvPr/>
      </p:nvGrpSpPr>
      <p:grpSpPr>
        <a:xfrm>
          <a:off x="0" y="0"/>
          <a:ext cx="0" cy="0"/>
          <a:chOff x="0" y="0"/>
          <a:chExt cx="0" cy="0"/>
        </a:xfrm>
      </p:grpSpPr>
      <p:sp>
        <p:nvSpPr>
          <p:cNvPr id="282" name="Google Shape;282;g528d11e717_2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3" name="Google Shape;283;g528d11e717_2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4f2dcd8390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0" name="Google Shape;290;g4f2dcd8390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528d11e717_2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g528d11e717_2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4cca009258_0_1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4cca009258_0_1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4cca009258_0_1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4cca009258_0_1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800" dirty="0"/>
              <a:t>5m : 25m</a:t>
            </a:r>
          </a:p>
          <a:p>
            <a:pPr marL="0" lvl="0" indent="0" algn="l" rtl="0">
              <a:spcBef>
                <a:spcPts val="0"/>
              </a:spcBef>
              <a:spcAft>
                <a:spcPts val="0"/>
              </a:spcAft>
              <a:buNone/>
            </a:pPr>
            <a:endParaRPr lang="en-US" sz="1800" dirty="0"/>
          </a:p>
          <a:p>
            <a:pPr marL="0" lvl="0" indent="0" algn="l" rtl="0">
              <a:spcBef>
                <a:spcPts val="0"/>
              </a:spcBef>
              <a:spcAft>
                <a:spcPts val="0"/>
              </a:spcAft>
              <a:buNone/>
            </a:pPr>
            <a:endParaRPr sz="1800" dirty="0">
              <a:latin typeface="Helvetica Neue"/>
              <a:ea typeface="Helvetica Neue"/>
              <a:cs typeface="Helvetica Neue"/>
              <a:sym typeface="Helvetica Neue"/>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4f2dcd8390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 name="Google Shape;311;g4f2dcd8390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Clr>
                <a:schemeClr val="dk1"/>
              </a:buClr>
              <a:buSzPts val="1100"/>
              <a:buFont typeface="Arial"/>
              <a:buNone/>
            </a:pPr>
            <a:r>
              <a:rPr lang="en-US" sz="2000">
                <a:solidFill>
                  <a:schemeClr val="dk1"/>
                </a:solidFill>
                <a:latin typeface="Helvetica Neue"/>
                <a:ea typeface="Helvetica Neue"/>
                <a:cs typeface="Helvetica Neue"/>
                <a:sym typeface="Helvetica Neue"/>
              </a:rPr>
              <a:t>#require 'minitest/pride' - Colorize test output</a:t>
            </a:r>
            <a:endParaRPr sz="2000">
              <a:solidFill>
                <a:schemeClr val="dk1"/>
              </a:solidFill>
              <a:latin typeface="Helvetica Neue"/>
              <a:ea typeface="Helvetica Neue"/>
              <a:cs typeface="Helvetica Neue"/>
              <a:sym typeface="Helvetica Neue"/>
            </a:endParaRPr>
          </a:p>
          <a:p>
            <a:pPr marL="0" lvl="0" indent="0" algn="l" rtl="0">
              <a:spcBef>
                <a:spcPts val="640"/>
              </a:spcBef>
              <a:spcAft>
                <a:spcPts val="0"/>
              </a:spcAft>
              <a:buClr>
                <a:schemeClr val="dk1"/>
              </a:buClr>
              <a:buSzPts val="1100"/>
              <a:buFont typeface="Arial"/>
              <a:buNone/>
            </a:pPr>
            <a:r>
              <a:rPr lang="en-US" sz="2000">
                <a:solidFill>
                  <a:schemeClr val="dk1"/>
                </a:solidFill>
                <a:latin typeface="Helvetica Neue"/>
                <a:ea typeface="Helvetica Neue"/>
                <a:cs typeface="Helvetica Neue"/>
                <a:sym typeface="Helvetica Neue"/>
              </a:rPr>
              <a:t>#require 'minitest/hell' - Multi-threaded test execution</a:t>
            </a:r>
            <a:endParaRPr sz="2000">
              <a:solidFill>
                <a:schemeClr val="dk1"/>
              </a:solidFill>
              <a:latin typeface="Helvetica Neue"/>
              <a:ea typeface="Helvetica Neue"/>
              <a:cs typeface="Helvetica Neue"/>
              <a:sym typeface="Helvetica Neue"/>
            </a:endParaRPr>
          </a:p>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528d11e717_2_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528d11e717_2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Clr>
                <a:schemeClr val="dk1"/>
              </a:buClr>
              <a:buSzPts val="1100"/>
              <a:buFont typeface="Arial"/>
              <a:buNone/>
            </a:pPr>
            <a:r>
              <a:rPr lang="en-US" sz="2000">
                <a:solidFill>
                  <a:schemeClr val="dk1"/>
                </a:solidFill>
                <a:latin typeface="Helvetica Neue"/>
                <a:ea typeface="Helvetica Neue"/>
                <a:cs typeface="Helvetica Neue"/>
                <a:sym typeface="Helvetica Neue"/>
              </a:rPr>
              <a:t>#require 'minitest/pride' - Colorize test output</a:t>
            </a:r>
            <a:endParaRPr sz="2000">
              <a:solidFill>
                <a:schemeClr val="dk1"/>
              </a:solidFill>
              <a:latin typeface="Helvetica Neue"/>
              <a:ea typeface="Helvetica Neue"/>
              <a:cs typeface="Helvetica Neue"/>
              <a:sym typeface="Helvetica Neue"/>
            </a:endParaRPr>
          </a:p>
          <a:p>
            <a:pPr marL="0" lvl="0" indent="0" algn="l" rtl="0">
              <a:spcBef>
                <a:spcPts val="640"/>
              </a:spcBef>
              <a:spcAft>
                <a:spcPts val="0"/>
              </a:spcAft>
              <a:buClr>
                <a:schemeClr val="dk1"/>
              </a:buClr>
              <a:buSzPts val="1100"/>
              <a:buFont typeface="Arial"/>
              <a:buNone/>
            </a:pPr>
            <a:r>
              <a:rPr lang="en-US" sz="2000">
                <a:solidFill>
                  <a:schemeClr val="dk1"/>
                </a:solidFill>
                <a:latin typeface="Helvetica Neue"/>
                <a:ea typeface="Helvetica Neue"/>
                <a:cs typeface="Helvetica Neue"/>
                <a:sym typeface="Helvetica Neue"/>
              </a:rPr>
              <a:t>#require 'minitest/hell' - Multi-threaded test execution</a:t>
            </a:r>
            <a:endParaRPr sz="2000">
              <a:solidFill>
                <a:schemeClr val="dk1"/>
              </a:solidFill>
              <a:latin typeface="Helvetica Neue"/>
              <a:ea typeface="Helvetica Neue"/>
              <a:cs typeface="Helvetica Neue"/>
              <a:sym typeface="Helvetica Neue"/>
            </a:endParaRPr>
          </a:p>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g4f2dcd8390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 name="Google Shape;325;g4f2dcd8390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g528d11e717_2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3" name="Google Shape;333;g528d11e717_2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4f2dcd8390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4f2dcd8390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Add the next test</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
        <p:cNvGrpSpPr/>
        <p:nvPr/>
      </p:nvGrpSpPr>
      <p:grpSpPr>
        <a:xfrm>
          <a:off x="0" y="0"/>
          <a:ext cx="0" cy="0"/>
          <a:chOff x="0" y="0"/>
          <a:chExt cx="0" cy="0"/>
        </a:xfrm>
      </p:grpSpPr>
      <p:sp>
        <p:nvSpPr>
          <p:cNvPr id="347" name="Google Shape;347;g528d11e717_2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8" name="Google Shape;348;g528d11e717_2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Add the next test</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g4cdc68366f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 name="Google Shape;355;g4cdc68366f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a:t>Talk about the test output, Green dot passed test, Red F assert failure, Red E compile error...</a:t>
            </a:r>
            <a:endParaRPr sz="1800"/>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528d11e717_2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528d11e717_2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a:t>Talk about the test output, Green dot passed test, Red F assert failure, Red E compile error...</a:t>
            </a:r>
            <a:endParaRPr sz="1800"/>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4cdc68366f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4cdc68366f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528d11e717_2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528d11e717_2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4cca009258_0_1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4cca009258_0_1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800" dirty="0"/>
              <a:t>10m : 35m</a:t>
            </a:r>
          </a:p>
          <a:p>
            <a:pPr marL="0" lvl="0" indent="0" algn="l" rtl="0">
              <a:spcBef>
                <a:spcPts val="0"/>
              </a:spcBef>
              <a:spcAft>
                <a:spcPts val="0"/>
              </a:spcAft>
              <a:buNone/>
            </a:pPr>
            <a:endParaRPr lang="en-US" sz="1800" dirty="0"/>
          </a:p>
          <a:p>
            <a:pPr marL="0" lvl="0" indent="0" algn="l" rtl="0">
              <a:spcBef>
                <a:spcPts val="0"/>
              </a:spcBef>
              <a:spcAft>
                <a:spcPts val="0"/>
              </a:spcAft>
              <a:buNone/>
            </a:pPr>
            <a:r>
              <a:rPr lang="en-US" sz="1800" dirty="0"/>
              <a:t>How are releases performed currently?</a:t>
            </a:r>
          </a:p>
          <a:p>
            <a:pPr marL="0" lvl="0" indent="0" algn="l" rtl="0">
              <a:spcBef>
                <a:spcPts val="0"/>
              </a:spcBef>
              <a:spcAft>
                <a:spcPts val="0"/>
              </a:spcAft>
              <a:buNone/>
            </a:pPr>
            <a:r>
              <a:rPr lang="en-US" sz="1800" dirty="0"/>
              <a:t>Value Stream Map - where would the wait be?</a:t>
            </a:r>
          </a:p>
          <a:p>
            <a:pPr marL="0" lvl="0" indent="0" algn="l" rtl="0">
              <a:spcBef>
                <a:spcPts val="0"/>
              </a:spcBef>
              <a:spcAft>
                <a:spcPts val="0"/>
              </a:spcAft>
              <a:buNone/>
            </a:pPr>
            <a:r>
              <a:rPr lang="en-US" sz="1800" dirty="0"/>
              <a:t>What is testing at a higher level?</a:t>
            </a:r>
          </a:p>
          <a:p>
            <a:pPr marL="0" lvl="0" indent="0" algn="l" rtl="0">
              <a:spcBef>
                <a:spcPts val="0"/>
              </a:spcBef>
              <a:spcAft>
                <a:spcPts val="0"/>
              </a:spcAft>
              <a:buNone/>
            </a:pPr>
            <a:endParaRPr lang="en-US" sz="1800" dirty="0"/>
          </a:p>
          <a:p>
            <a:pPr marL="0" lvl="0" indent="0" algn="l" rtl="0">
              <a:spcBef>
                <a:spcPts val="0"/>
              </a:spcBef>
              <a:spcAft>
                <a:spcPts val="0"/>
              </a:spcAft>
              <a:buNone/>
            </a:pPr>
            <a:r>
              <a:rPr lang="en-US" sz="1800" dirty="0"/>
              <a:t>-- war stories</a:t>
            </a:r>
          </a:p>
        </p:txBody>
      </p:sp>
    </p:spTree>
    <p:extLst>
      <p:ext uri="{BB962C8B-B14F-4D97-AF65-F5344CB8AC3E}">
        <p14:creationId xmlns:p14="http://schemas.microsoft.com/office/powerpoint/2010/main" val="102263216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g4cdc68366f_0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1" name="Google Shape;381;g4cdc68366f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528d11e717_2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528d11e717_2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g4cdc68366f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 name="Google Shape;395;g4cdc68366f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a:latin typeface="Helvetica Neue"/>
                <a:ea typeface="Helvetica Neue"/>
                <a:cs typeface="Helvetica Neue"/>
                <a:sym typeface="Helvetica Neue"/>
              </a:rPr>
              <a:t>Contrived refactor just to demonstrate that we are safe to muck with the code as we are covered by the tests</a:t>
            </a:r>
            <a:endParaRPr sz="1800">
              <a:latin typeface="Helvetica Neue"/>
              <a:ea typeface="Helvetica Neue"/>
              <a:cs typeface="Helvetica Neue"/>
              <a:sym typeface="Helvetica Neue"/>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g528d11e717_2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2" name="Google Shape;402;g528d11e717_2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a:latin typeface="Helvetica Neue"/>
                <a:ea typeface="Helvetica Neue"/>
                <a:cs typeface="Helvetica Neue"/>
                <a:sym typeface="Helvetica Neue"/>
              </a:rPr>
              <a:t>Contrived refactor just to demonstrate that we are safe to muck with the code as we are covered by the tests</a:t>
            </a:r>
            <a:endParaRPr sz="1800">
              <a:latin typeface="Helvetica Neue"/>
              <a:ea typeface="Helvetica Neue"/>
              <a:cs typeface="Helvetica Neue"/>
              <a:sym typeface="Helvetica Neue"/>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p:cNvGrpSpPr/>
        <p:nvPr/>
      </p:nvGrpSpPr>
      <p:grpSpPr>
        <a:xfrm>
          <a:off x="0" y="0"/>
          <a:ext cx="0" cy="0"/>
          <a:chOff x="0" y="0"/>
          <a:chExt cx="0" cy="0"/>
        </a:xfrm>
      </p:grpSpPr>
      <p:sp>
        <p:nvSpPr>
          <p:cNvPr id="408" name="Google Shape;408;g4cdc68366f_0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9" name="Google Shape;409;g4cdc68366f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a:t>We are still green after refactoring</a:t>
            </a:r>
            <a:endParaRPr sz="1800"/>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g528d11e717_2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6" name="Google Shape;416;g528d11e717_2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a:t>We are still green after refactoring</a:t>
            </a:r>
            <a:endParaRPr sz="1800"/>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g528d11e717_1_2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3" name="Google Shape;423;g528d11e717_1_2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a:latin typeface="Helvetica Neue"/>
                <a:ea typeface="Helvetica Neue"/>
                <a:cs typeface="Helvetica Neue"/>
                <a:sym typeface="Helvetica Neue"/>
              </a:rPr>
              <a:t>This is the part where we jump into a browser and go to CyberDojo.org. Do a little live coding of Bowling Game KATA</a:t>
            </a:r>
            <a:endParaRPr sz="1800">
              <a:latin typeface="Helvetica Neue"/>
              <a:ea typeface="Helvetica Neue"/>
              <a:cs typeface="Helvetica Neue"/>
              <a:sym typeface="Helvetica Neue"/>
            </a:endParaRPr>
          </a:p>
          <a:p>
            <a:pPr marL="0" lvl="0" indent="0" algn="l" rtl="0">
              <a:spcBef>
                <a:spcPts val="0"/>
              </a:spcBef>
              <a:spcAft>
                <a:spcPts val="0"/>
              </a:spcAft>
              <a:buNone/>
            </a:pPr>
            <a:endParaRPr sz="1800">
              <a:latin typeface="Helvetica Neue"/>
              <a:ea typeface="Helvetica Neue"/>
              <a:cs typeface="Helvetica Neue"/>
              <a:sym typeface="Helvetica Neue"/>
            </a:endParaRPr>
          </a:p>
          <a:p>
            <a:pPr marL="0" lvl="0" indent="0" algn="l" rtl="0">
              <a:spcBef>
                <a:spcPts val="0"/>
              </a:spcBef>
              <a:spcAft>
                <a:spcPts val="0"/>
              </a:spcAft>
              <a:buNone/>
            </a:pPr>
            <a:r>
              <a:rPr lang="en-US" sz="1800">
                <a:latin typeface="Helvetica Neue"/>
                <a:ea typeface="Helvetica Neue"/>
                <a:cs typeface="Helvetica Neue"/>
                <a:sym typeface="Helvetica Neue"/>
              </a:rPr>
              <a:t>https://cyber-dojo.org/kata/edit/0z80Rs</a:t>
            </a:r>
            <a:endParaRPr sz="1800">
              <a:latin typeface="Helvetica Neue"/>
              <a:ea typeface="Helvetica Neue"/>
              <a:cs typeface="Helvetica Neue"/>
              <a:sym typeface="Helvetica Neue"/>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g528d11e717_1_2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 name="Google Shape;429;g528d11e717_1_2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solidFill>
                <a:schemeClr val="dk1"/>
              </a:solidFill>
              <a:latin typeface="Helvetica Neue"/>
              <a:ea typeface="Helvetica Neue"/>
              <a:cs typeface="Helvetica Neue"/>
              <a:sym typeface="Helvetica Neue"/>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2"/>
        <p:cNvGrpSpPr/>
        <p:nvPr/>
      </p:nvGrpSpPr>
      <p:grpSpPr>
        <a:xfrm>
          <a:off x="0" y="0"/>
          <a:ext cx="0" cy="0"/>
          <a:chOff x="0" y="0"/>
          <a:chExt cx="0" cy="0"/>
        </a:xfrm>
      </p:grpSpPr>
      <p:sp>
        <p:nvSpPr>
          <p:cNvPr id="433" name="Google Shape;433;g528d11e717_2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4" name="Google Shape;434;g528d11e717_2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solidFill>
                <a:schemeClr val="dk1"/>
              </a:solidFill>
              <a:latin typeface="Helvetica Neue"/>
              <a:ea typeface="Helvetica Neue"/>
              <a:cs typeface="Helvetica Neue"/>
              <a:sym typeface="Helvetica Neue"/>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p:cNvGrpSpPr/>
        <p:nvPr/>
      </p:nvGrpSpPr>
      <p:grpSpPr>
        <a:xfrm>
          <a:off x="0" y="0"/>
          <a:ext cx="0" cy="0"/>
          <a:chOff x="0" y="0"/>
          <a:chExt cx="0" cy="0"/>
        </a:xfrm>
      </p:grpSpPr>
      <p:sp>
        <p:nvSpPr>
          <p:cNvPr id="438" name="Google Shape;438;g528d11e717_1_2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528d11e717_1_2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Clr>
                <a:schemeClr val="dk1"/>
              </a:buClr>
              <a:buSzPts val="1100"/>
              <a:buFont typeface="Arial"/>
              <a:buNone/>
            </a:pPr>
            <a:endParaRPr sz="1800">
              <a:latin typeface="Helvetica Neue"/>
              <a:ea typeface="Helvetica Neue"/>
              <a:cs typeface="Helvetica Neue"/>
              <a:sym typeface="Helvetica Neue"/>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037935785"/>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
        <p:cNvGrpSpPr/>
        <p:nvPr/>
      </p:nvGrpSpPr>
      <p:grpSpPr>
        <a:xfrm>
          <a:off x="0" y="0"/>
          <a:ext cx="0" cy="0"/>
          <a:chOff x="0" y="0"/>
          <a:chExt cx="0" cy="0"/>
        </a:xfrm>
      </p:grpSpPr>
      <p:sp>
        <p:nvSpPr>
          <p:cNvPr id="445" name="Google Shape;445;g528d11e717_1_2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6" name="Google Shape;446;g528d11e717_1_2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Clr>
                <a:schemeClr val="dk1"/>
              </a:buClr>
              <a:buSzPts val="1100"/>
              <a:buFont typeface="Arial"/>
              <a:buNone/>
            </a:pPr>
            <a:endParaRPr sz="1800">
              <a:latin typeface="Helvetica Neue"/>
              <a:ea typeface="Helvetica Neue"/>
              <a:cs typeface="Helvetica Neue"/>
              <a:sym typeface="Helvetica Neue"/>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g528d11e717_1_2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528d11e717_1_2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Clr>
                <a:schemeClr val="dk1"/>
              </a:buClr>
              <a:buSzPts val="1100"/>
              <a:buFont typeface="Arial"/>
              <a:buNone/>
            </a:pPr>
            <a:endParaRPr sz="1800">
              <a:latin typeface="Helvetica Neue"/>
              <a:ea typeface="Helvetica Neue"/>
              <a:cs typeface="Helvetica Neue"/>
              <a:sym typeface="Helvetica Neue"/>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
        <p:cNvGrpSpPr/>
        <p:nvPr/>
      </p:nvGrpSpPr>
      <p:grpSpPr>
        <a:xfrm>
          <a:off x="0" y="0"/>
          <a:ext cx="0" cy="0"/>
          <a:chOff x="0" y="0"/>
          <a:chExt cx="0" cy="0"/>
        </a:xfrm>
      </p:grpSpPr>
      <p:sp>
        <p:nvSpPr>
          <p:cNvPr id="459" name="Google Shape;459;g528d11e717_1_3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0" name="Google Shape;460;g528d11e717_1_3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42900" algn="l" rtl="0">
              <a:spcBef>
                <a:spcPts val="640"/>
              </a:spcBef>
              <a:spcAft>
                <a:spcPts val="0"/>
              </a:spcAft>
              <a:buSzPts val="1800"/>
              <a:buFont typeface="Helvetica Neue"/>
              <a:buChar char="●"/>
            </a:pPr>
            <a:r>
              <a:rPr lang="en-US" sz="1800">
                <a:latin typeface="Helvetica Neue"/>
                <a:ea typeface="Helvetica Neue"/>
                <a:cs typeface="Helvetica Neue"/>
                <a:sym typeface="Helvetica Neue"/>
              </a:rPr>
              <a:t>Inappropriate Intimacy – One class uses the internal fields and methods of another class, knows too much about inner workings!</a:t>
            </a:r>
            <a:endParaRPr sz="1800">
              <a:latin typeface="Helvetica Neue"/>
              <a:ea typeface="Helvetica Neue"/>
              <a:cs typeface="Helvetica Neue"/>
              <a:sym typeface="Helvetica Neue"/>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
        <p:cNvGrpSpPr/>
        <p:nvPr/>
      </p:nvGrpSpPr>
      <p:grpSpPr>
        <a:xfrm>
          <a:off x="0" y="0"/>
          <a:ext cx="0" cy="0"/>
          <a:chOff x="0" y="0"/>
          <a:chExt cx="0" cy="0"/>
        </a:xfrm>
      </p:grpSpPr>
      <p:sp>
        <p:nvSpPr>
          <p:cNvPr id="466" name="Google Shape;466;g528d11e717_1_2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 name="Google Shape;467;g528d11e717_1_2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42900" algn="l" rtl="0">
              <a:spcBef>
                <a:spcPts val="640"/>
              </a:spcBef>
              <a:spcAft>
                <a:spcPts val="0"/>
              </a:spcAft>
              <a:buSzPts val="1800"/>
              <a:buFont typeface="Helvetica Neue"/>
              <a:buChar char="●"/>
            </a:pPr>
            <a:r>
              <a:rPr lang="en-US" sz="1800">
                <a:latin typeface="Helvetica Neue"/>
                <a:ea typeface="Helvetica Neue"/>
                <a:cs typeface="Helvetica Neue"/>
                <a:sym typeface="Helvetica Neue"/>
              </a:rPr>
              <a:t>Code changes during refactoring should NOT change external behavior of code</a:t>
            </a:r>
            <a:endParaRPr sz="1800">
              <a:latin typeface="Helvetica Neue"/>
              <a:ea typeface="Helvetica Neue"/>
              <a:cs typeface="Helvetica Neue"/>
              <a:sym typeface="Helvetica Neue"/>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
        <p:cNvGrpSpPr/>
        <p:nvPr/>
      </p:nvGrpSpPr>
      <p:grpSpPr>
        <a:xfrm>
          <a:off x="0" y="0"/>
          <a:ext cx="0" cy="0"/>
          <a:chOff x="0" y="0"/>
          <a:chExt cx="0" cy="0"/>
        </a:xfrm>
      </p:grpSpPr>
      <p:sp>
        <p:nvSpPr>
          <p:cNvPr id="473" name="Google Shape;473;g528d11e717_1_3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4" name="Google Shape;474;g528d11e717_1_3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42900" algn="l" rtl="0">
              <a:spcBef>
                <a:spcPts val="640"/>
              </a:spcBef>
              <a:spcAft>
                <a:spcPts val="0"/>
              </a:spcAft>
              <a:buSzPts val="1800"/>
              <a:buFont typeface="Helvetica Neue"/>
              <a:buChar char="●"/>
            </a:pPr>
            <a:endParaRPr sz="1800">
              <a:latin typeface="Helvetica Neue"/>
              <a:ea typeface="Helvetica Neue"/>
              <a:cs typeface="Helvetica Neue"/>
              <a:sym typeface="Helvetica Neue"/>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9"/>
        <p:cNvGrpSpPr/>
        <p:nvPr/>
      </p:nvGrpSpPr>
      <p:grpSpPr>
        <a:xfrm>
          <a:off x="0" y="0"/>
          <a:ext cx="0" cy="0"/>
          <a:chOff x="0" y="0"/>
          <a:chExt cx="0" cy="0"/>
        </a:xfrm>
      </p:grpSpPr>
      <p:sp>
        <p:nvSpPr>
          <p:cNvPr id="480" name="Google Shape;480;g528d11e717_1_3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1" name="Google Shape;481;g528d11e717_1_3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solidFill>
                <a:schemeClr val="dk1"/>
              </a:solidFill>
              <a:latin typeface="Helvetica Neue"/>
              <a:ea typeface="Helvetica Neue"/>
              <a:cs typeface="Helvetica Neue"/>
              <a:sym typeface="Helvetica Neue"/>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4"/>
        <p:cNvGrpSpPr/>
        <p:nvPr/>
      </p:nvGrpSpPr>
      <p:grpSpPr>
        <a:xfrm>
          <a:off x="0" y="0"/>
          <a:ext cx="0" cy="0"/>
          <a:chOff x="0" y="0"/>
          <a:chExt cx="0" cy="0"/>
        </a:xfrm>
      </p:grpSpPr>
      <p:sp>
        <p:nvSpPr>
          <p:cNvPr id="485" name="Google Shape;485;g528d11e717_1_3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6" name="Google Shape;486;g528d11e717_1_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1"/>
        <p:cNvGrpSpPr/>
        <p:nvPr/>
      </p:nvGrpSpPr>
      <p:grpSpPr>
        <a:xfrm>
          <a:off x="0" y="0"/>
          <a:ext cx="0" cy="0"/>
          <a:chOff x="0" y="0"/>
          <a:chExt cx="0" cy="0"/>
        </a:xfrm>
      </p:grpSpPr>
      <p:sp>
        <p:nvSpPr>
          <p:cNvPr id="492" name="Google Shape;492;g528d11e717_1_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3" name="Google Shape;493;g528d11e717_1_3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528d11e717_1_3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528d11e717_1_3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g4cca009258_0_1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7" name="Google Shape;507;g4cca009258_0_1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4cca009258_0_1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4cca009258_0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2"/>
        <p:cNvGrpSpPr/>
        <p:nvPr/>
      </p:nvGrpSpPr>
      <p:grpSpPr>
        <a:xfrm>
          <a:off x="0" y="0"/>
          <a:ext cx="0" cy="0"/>
          <a:chOff x="0" y="0"/>
          <a:chExt cx="0" cy="0"/>
        </a:xfrm>
      </p:grpSpPr>
      <p:sp>
        <p:nvSpPr>
          <p:cNvPr id="513" name="Google Shape;513;g4cdc68366f_0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4" name="Google Shape;514;g4cdc68366f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None/>
            </a:pPr>
            <a:r>
              <a:rPr lang="en-US" sz="1800">
                <a:solidFill>
                  <a:schemeClr val="dk1"/>
                </a:solidFill>
                <a:latin typeface="Helvetica Neue"/>
                <a:ea typeface="Helvetica Neue"/>
                <a:cs typeface="Helvetica Neue"/>
                <a:sym typeface="Helvetica Neue"/>
              </a:rPr>
              <a:t>Duplicate code: Identical or very similar code exists in more than one location.</a:t>
            </a:r>
            <a:endParaRPr sz="1800">
              <a:solidFill>
                <a:schemeClr val="dk1"/>
              </a:solidFill>
              <a:latin typeface="Helvetica Neue"/>
              <a:ea typeface="Helvetica Neue"/>
              <a:cs typeface="Helvetica Neue"/>
              <a:sym typeface="Helvetica Neue"/>
            </a:endParaRPr>
          </a:p>
          <a:p>
            <a:pPr marL="0" lvl="0" indent="0" algn="l" rtl="0">
              <a:spcBef>
                <a:spcPts val="640"/>
              </a:spcBef>
              <a:spcAft>
                <a:spcPts val="0"/>
              </a:spcAft>
              <a:buClr>
                <a:schemeClr val="dk1"/>
              </a:buClr>
              <a:buSzPts val="1100"/>
              <a:buFont typeface="Arial"/>
              <a:buNone/>
            </a:pPr>
            <a:br>
              <a:rPr lang="en-US" sz="1800">
                <a:solidFill>
                  <a:schemeClr val="dk1"/>
                </a:solidFill>
                <a:latin typeface="Helvetica Neue"/>
                <a:ea typeface="Helvetica Neue"/>
                <a:cs typeface="Helvetica Neue"/>
                <a:sym typeface="Helvetica Neue"/>
              </a:rPr>
            </a:br>
            <a:r>
              <a:rPr lang="en-US" sz="1800">
                <a:solidFill>
                  <a:schemeClr val="dk1"/>
                </a:solidFill>
                <a:latin typeface="Helvetica Neue"/>
                <a:ea typeface="Helvetica Neue"/>
                <a:cs typeface="Helvetica Neue"/>
                <a:sym typeface="Helvetica Neue"/>
              </a:rPr>
              <a:t>Contrived complexity: Forced usage of over complicated design patterns where simpler design would suffice.</a:t>
            </a:r>
            <a:endParaRPr sz="1800">
              <a:solidFill>
                <a:schemeClr val="dk1"/>
              </a:solidFill>
              <a:latin typeface="Helvetica Neue"/>
              <a:ea typeface="Helvetica Neue"/>
              <a:cs typeface="Helvetica Neue"/>
              <a:sym typeface="Helvetica Neue"/>
            </a:endParaRPr>
          </a:p>
          <a:p>
            <a:pPr marL="0" lvl="0" indent="0" algn="l" rtl="0">
              <a:spcBef>
                <a:spcPts val="640"/>
              </a:spcBef>
              <a:spcAft>
                <a:spcPts val="0"/>
              </a:spcAft>
              <a:buClr>
                <a:schemeClr val="dk1"/>
              </a:buClr>
              <a:buSzPts val="1100"/>
              <a:buFont typeface="Arial"/>
              <a:buNone/>
            </a:pPr>
            <a:br>
              <a:rPr lang="en-US" sz="1800">
                <a:solidFill>
                  <a:schemeClr val="dk1"/>
                </a:solidFill>
                <a:latin typeface="Helvetica Neue"/>
                <a:ea typeface="Helvetica Neue"/>
                <a:cs typeface="Helvetica Neue"/>
                <a:sym typeface="Helvetica Neue"/>
              </a:rPr>
            </a:br>
            <a:r>
              <a:rPr lang="en-US" sz="1800">
                <a:solidFill>
                  <a:schemeClr val="dk1"/>
                </a:solidFill>
                <a:latin typeface="Helvetica Neue"/>
                <a:ea typeface="Helvetica Neue"/>
                <a:cs typeface="Helvetica Neue"/>
                <a:sym typeface="Helvetica Neue"/>
              </a:rPr>
              <a:t>Shotgun surgery: A single change needs to be applied to multiple classes at the same time.</a:t>
            </a:r>
            <a:endParaRPr sz="1800">
              <a:latin typeface="Helvetica Neue"/>
              <a:ea typeface="Helvetica Neue"/>
              <a:cs typeface="Helvetica Neue"/>
              <a:sym typeface="Helvetica Neue"/>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9"/>
        <p:cNvGrpSpPr/>
        <p:nvPr/>
      </p:nvGrpSpPr>
      <p:grpSpPr>
        <a:xfrm>
          <a:off x="0" y="0"/>
          <a:ext cx="0" cy="0"/>
          <a:chOff x="0" y="0"/>
          <a:chExt cx="0" cy="0"/>
        </a:xfrm>
      </p:grpSpPr>
      <p:sp>
        <p:nvSpPr>
          <p:cNvPr id="520" name="Google Shape;520;g4cdc68366f_0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1" name="Google Shape;521;g4cdc68366f_0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None/>
            </a:pPr>
            <a:r>
              <a:rPr lang="en-US" sz="1800">
                <a:solidFill>
                  <a:schemeClr val="dk1"/>
                </a:solidFill>
                <a:latin typeface="Helvetica Neue"/>
                <a:ea typeface="Helvetica Neue"/>
                <a:cs typeface="Helvetica Neue"/>
                <a:sym typeface="Helvetica Neue"/>
              </a:rPr>
              <a:t>Large class: a class that has grown too large. See God object.</a:t>
            </a:r>
            <a:endParaRPr sz="1800">
              <a:solidFill>
                <a:schemeClr val="dk1"/>
              </a:solidFill>
              <a:latin typeface="Helvetica Neue"/>
              <a:ea typeface="Helvetica Neue"/>
              <a:cs typeface="Helvetica Neue"/>
              <a:sym typeface="Helvetica Neue"/>
            </a:endParaRPr>
          </a:p>
          <a:p>
            <a:pPr marL="0" lvl="0" indent="0" algn="l" rtl="0">
              <a:spcBef>
                <a:spcPts val="640"/>
              </a:spcBef>
              <a:spcAft>
                <a:spcPts val="0"/>
              </a:spcAft>
              <a:buNone/>
            </a:pPr>
            <a:endParaRPr sz="1800">
              <a:solidFill>
                <a:schemeClr val="dk1"/>
              </a:solidFill>
              <a:latin typeface="Helvetica Neue"/>
              <a:ea typeface="Helvetica Neue"/>
              <a:cs typeface="Helvetica Neue"/>
              <a:sym typeface="Helvetica Neue"/>
            </a:endParaRPr>
          </a:p>
          <a:p>
            <a:pPr marL="0" lvl="0" indent="0" algn="l" rtl="0">
              <a:spcBef>
                <a:spcPts val="640"/>
              </a:spcBef>
              <a:spcAft>
                <a:spcPts val="0"/>
              </a:spcAft>
              <a:buNone/>
            </a:pPr>
            <a:r>
              <a:rPr lang="en-US" sz="1800">
                <a:solidFill>
                  <a:schemeClr val="dk1"/>
                </a:solidFill>
                <a:latin typeface="Helvetica Neue"/>
                <a:ea typeface="Helvetica Neue"/>
                <a:cs typeface="Helvetica Neue"/>
                <a:sym typeface="Helvetica Neue"/>
              </a:rPr>
              <a:t>Feature envy: a class that uses methods of another class excessively.</a:t>
            </a:r>
            <a:endParaRPr sz="1800">
              <a:solidFill>
                <a:schemeClr val="dk1"/>
              </a:solidFill>
              <a:latin typeface="Helvetica Neue"/>
              <a:ea typeface="Helvetica Neue"/>
              <a:cs typeface="Helvetica Neue"/>
              <a:sym typeface="Helvetica Neue"/>
            </a:endParaRPr>
          </a:p>
          <a:p>
            <a:pPr marL="0" lvl="0" indent="0" algn="l" rtl="0">
              <a:spcBef>
                <a:spcPts val="640"/>
              </a:spcBef>
              <a:spcAft>
                <a:spcPts val="0"/>
              </a:spcAft>
              <a:buClr>
                <a:schemeClr val="dk1"/>
              </a:buClr>
              <a:buSzPts val="1100"/>
              <a:buFont typeface="Arial"/>
              <a:buNone/>
            </a:pPr>
            <a:endParaRPr sz="1800">
              <a:solidFill>
                <a:schemeClr val="dk1"/>
              </a:solidFill>
              <a:latin typeface="Helvetica Neue"/>
              <a:ea typeface="Helvetica Neue"/>
              <a:cs typeface="Helvetica Neue"/>
              <a:sym typeface="Helvetica Neue"/>
            </a:endParaRPr>
          </a:p>
          <a:p>
            <a:pPr marL="0" lvl="0" indent="0" algn="l" rtl="0">
              <a:spcBef>
                <a:spcPts val="640"/>
              </a:spcBef>
              <a:spcAft>
                <a:spcPts val="0"/>
              </a:spcAft>
              <a:buNone/>
            </a:pPr>
            <a:r>
              <a:rPr lang="en-US" sz="1800">
                <a:solidFill>
                  <a:schemeClr val="dk1"/>
                </a:solidFill>
                <a:latin typeface="Helvetica Neue"/>
                <a:ea typeface="Helvetica Neue"/>
                <a:cs typeface="Helvetica Neue"/>
                <a:sym typeface="Helvetica Neue"/>
              </a:rPr>
              <a:t>Inappropriate intimacy: a class that has dependencies on implementation details of another class.</a:t>
            </a:r>
            <a:endParaRPr sz="1800">
              <a:solidFill>
                <a:schemeClr val="dk1"/>
              </a:solidFill>
              <a:latin typeface="Helvetica Neue"/>
              <a:ea typeface="Helvetica Neue"/>
              <a:cs typeface="Helvetica Neue"/>
              <a:sym typeface="Helvetica Neue"/>
            </a:endParaRPr>
          </a:p>
          <a:p>
            <a:pPr marL="0" lvl="0" indent="0" algn="l" rtl="0">
              <a:spcBef>
                <a:spcPts val="640"/>
              </a:spcBef>
              <a:spcAft>
                <a:spcPts val="0"/>
              </a:spcAft>
              <a:buClr>
                <a:schemeClr val="dk1"/>
              </a:buClr>
              <a:buSzPts val="1100"/>
              <a:buFont typeface="Arial"/>
              <a:buNone/>
            </a:pPr>
            <a:endParaRPr sz="1800">
              <a:solidFill>
                <a:schemeClr val="dk1"/>
              </a:solidFill>
              <a:latin typeface="Helvetica Neue"/>
              <a:ea typeface="Helvetica Neue"/>
              <a:cs typeface="Helvetica Neue"/>
              <a:sym typeface="Helvetica Neue"/>
            </a:endParaRPr>
          </a:p>
          <a:p>
            <a:pPr marL="0" lvl="0" indent="0" algn="l" rtl="0">
              <a:spcBef>
                <a:spcPts val="640"/>
              </a:spcBef>
              <a:spcAft>
                <a:spcPts val="0"/>
              </a:spcAft>
              <a:buNone/>
            </a:pPr>
            <a:r>
              <a:rPr lang="en-US" sz="1800">
                <a:solidFill>
                  <a:schemeClr val="dk1"/>
                </a:solidFill>
                <a:latin typeface="Helvetica Neue"/>
                <a:ea typeface="Helvetica Neue"/>
                <a:cs typeface="Helvetica Neue"/>
                <a:sym typeface="Helvetica Neue"/>
              </a:rPr>
              <a:t>Excessive use of literals: these should be coded as named constants, to improve readability and to avoid programming errors.</a:t>
            </a:r>
            <a:endParaRPr sz="1800">
              <a:solidFill>
                <a:schemeClr val="dk1"/>
              </a:solidFill>
              <a:latin typeface="Helvetica Neue"/>
              <a:ea typeface="Helvetica Neue"/>
              <a:cs typeface="Helvetica Neue"/>
              <a:sym typeface="Helvetica Neue"/>
            </a:endParaRPr>
          </a:p>
          <a:p>
            <a:pPr marL="0" lvl="0" indent="0" algn="l" rtl="0">
              <a:spcBef>
                <a:spcPts val="640"/>
              </a:spcBef>
              <a:spcAft>
                <a:spcPts val="0"/>
              </a:spcAft>
              <a:buClr>
                <a:schemeClr val="dk1"/>
              </a:buClr>
              <a:buSzPts val="1100"/>
              <a:buFont typeface="Arial"/>
              <a:buNone/>
            </a:pPr>
            <a:r>
              <a:rPr lang="en-US" sz="1800">
                <a:solidFill>
                  <a:schemeClr val="dk1"/>
                </a:solidFill>
                <a:latin typeface="Helvetica Neue"/>
                <a:ea typeface="Helvetica Neue"/>
                <a:cs typeface="Helvetica Neue"/>
                <a:sym typeface="Helvetica Neue"/>
              </a:rPr>
              <a:t>Additionally, literals can and should be externalized into resource files/scripts, or other data stores such as databases where possible, to facilitate localization of software if it is intended to be deployed in different regions.</a:t>
            </a:r>
            <a:endParaRPr sz="1800">
              <a:solidFill>
                <a:schemeClr val="dk1"/>
              </a:solidFill>
              <a:latin typeface="Helvetica Neue"/>
              <a:ea typeface="Helvetica Neue"/>
              <a:cs typeface="Helvetica Neue"/>
              <a:sym typeface="Helvetica Neue"/>
            </a:endParaRPr>
          </a:p>
          <a:p>
            <a:pPr marL="0" lvl="0" indent="0" algn="l" rtl="0">
              <a:spcBef>
                <a:spcPts val="640"/>
              </a:spcBef>
              <a:spcAft>
                <a:spcPts val="0"/>
              </a:spcAft>
              <a:buClr>
                <a:schemeClr val="dk1"/>
              </a:buClr>
              <a:buSzPts val="1100"/>
              <a:buFont typeface="Arial"/>
              <a:buNone/>
            </a:pPr>
            <a:br>
              <a:rPr lang="en-US" sz="1800">
                <a:solidFill>
                  <a:schemeClr val="dk1"/>
                </a:solidFill>
                <a:latin typeface="Helvetica Neue"/>
                <a:ea typeface="Helvetica Neue"/>
                <a:cs typeface="Helvetica Neue"/>
                <a:sym typeface="Helvetica Neue"/>
              </a:rPr>
            </a:br>
            <a:r>
              <a:rPr lang="en-US" sz="1800">
                <a:solidFill>
                  <a:schemeClr val="dk1"/>
                </a:solidFill>
                <a:latin typeface="Helvetica Neue"/>
                <a:ea typeface="Helvetica Neue"/>
                <a:cs typeface="Helvetica Neue"/>
                <a:sym typeface="Helvetica Neue"/>
              </a:rPr>
              <a:t>Cyclomatic complexity: too many branches or loops; this may indicate a function needs to be broken up into smaller functions, or that it has potential for simplification.</a:t>
            </a:r>
            <a:endParaRPr sz="1800">
              <a:solidFill>
                <a:schemeClr val="dk1"/>
              </a:solidFill>
              <a:latin typeface="Helvetica Neue"/>
              <a:ea typeface="Helvetica Neue"/>
              <a:cs typeface="Helvetica Neue"/>
              <a:sym typeface="Helvetica Neue"/>
            </a:endParaRPr>
          </a:p>
          <a:p>
            <a:pPr marL="0" lvl="0" indent="0" algn="l" rtl="0">
              <a:spcBef>
                <a:spcPts val="640"/>
              </a:spcBef>
              <a:spcAft>
                <a:spcPts val="0"/>
              </a:spcAft>
              <a:buClr>
                <a:schemeClr val="dk1"/>
              </a:buClr>
              <a:buSzPts val="1100"/>
              <a:buFont typeface="Arial"/>
              <a:buNone/>
            </a:pPr>
            <a:endParaRPr sz="1800">
              <a:solidFill>
                <a:schemeClr val="dk1"/>
              </a:solidFill>
              <a:latin typeface="Helvetica Neue"/>
              <a:ea typeface="Helvetica Neue"/>
              <a:cs typeface="Helvetica Neue"/>
              <a:sym typeface="Helvetica Neue"/>
            </a:endParaRPr>
          </a:p>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
        <p:cNvGrpSpPr/>
        <p:nvPr/>
      </p:nvGrpSpPr>
      <p:grpSpPr>
        <a:xfrm>
          <a:off x="0" y="0"/>
          <a:ext cx="0" cy="0"/>
          <a:chOff x="0" y="0"/>
          <a:chExt cx="0" cy="0"/>
        </a:xfrm>
      </p:grpSpPr>
      <p:sp>
        <p:nvSpPr>
          <p:cNvPr id="527" name="Google Shape;527;g4cdc68366f_0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8" name="Google Shape;528;g4cdc68366f_0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None/>
            </a:pPr>
            <a:r>
              <a:rPr lang="en-US" sz="1800">
                <a:solidFill>
                  <a:schemeClr val="dk1"/>
                </a:solidFill>
                <a:latin typeface="Helvetica Neue"/>
                <a:ea typeface="Helvetica Neue"/>
                <a:cs typeface="Helvetica Neue"/>
                <a:sym typeface="Helvetica Neue"/>
              </a:rPr>
              <a:t>Too many parameters: a long list of parameters is hard to read, and makes calling and testing the function complicated. </a:t>
            </a:r>
            <a:endParaRPr sz="1800">
              <a:solidFill>
                <a:schemeClr val="dk1"/>
              </a:solidFill>
              <a:latin typeface="Helvetica Neue"/>
              <a:ea typeface="Helvetica Neue"/>
              <a:cs typeface="Helvetica Neue"/>
              <a:sym typeface="Helvetica Neue"/>
            </a:endParaRPr>
          </a:p>
          <a:p>
            <a:pPr marL="0" lvl="0" indent="0" algn="l" rtl="0">
              <a:spcBef>
                <a:spcPts val="640"/>
              </a:spcBef>
              <a:spcAft>
                <a:spcPts val="0"/>
              </a:spcAft>
              <a:buNone/>
            </a:pPr>
            <a:r>
              <a:rPr lang="en-US" sz="1800">
                <a:solidFill>
                  <a:schemeClr val="dk1"/>
                </a:solidFill>
                <a:latin typeface="Helvetica Neue"/>
                <a:ea typeface="Helvetica Neue"/>
                <a:cs typeface="Helvetica Neue"/>
                <a:sym typeface="Helvetica Neue"/>
              </a:rPr>
              <a:t>It may indicate that the purpose of the function is ill-conceived and that the code should be refactored so responsibility is assigned in a more clean-cut way.</a:t>
            </a:r>
            <a:endParaRPr sz="1800">
              <a:solidFill>
                <a:schemeClr val="dk1"/>
              </a:solidFill>
              <a:latin typeface="Helvetica Neue"/>
              <a:ea typeface="Helvetica Neue"/>
              <a:cs typeface="Helvetica Neue"/>
              <a:sym typeface="Helvetica Neue"/>
            </a:endParaRPr>
          </a:p>
          <a:p>
            <a:pPr marL="0" lvl="0" indent="0" algn="l" rtl="0">
              <a:spcBef>
                <a:spcPts val="640"/>
              </a:spcBef>
              <a:spcAft>
                <a:spcPts val="0"/>
              </a:spcAft>
              <a:buNone/>
            </a:pPr>
            <a:br>
              <a:rPr lang="en-US" sz="1800">
                <a:solidFill>
                  <a:schemeClr val="dk1"/>
                </a:solidFill>
                <a:latin typeface="Helvetica Neue"/>
                <a:ea typeface="Helvetica Neue"/>
                <a:cs typeface="Helvetica Neue"/>
                <a:sym typeface="Helvetica Neue"/>
              </a:rPr>
            </a:br>
            <a:r>
              <a:rPr lang="en-US" sz="1800">
                <a:solidFill>
                  <a:schemeClr val="dk1"/>
                </a:solidFill>
                <a:latin typeface="Helvetica Neue"/>
                <a:ea typeface="Helvetica Neue"/>
                <a:cs typeface="Helvetica Neue"/>
                <a:sym typeface="Helvetica Neue"/>
              </a:rPr>
              <a:t>Long method: a method, function, or procedure that has grown too large.</a:t>
            </a:r>
            <a:endParaRPr sz="1800">
              <a:solidFill>
                <a:schemeClr val="dk1"/>
              </a:solidFill>
              <a:latin typeface="Helvetica Neue"/>
              <a:ea typeface="Helvetica Neue"/>
              <a:cs typeface="Helvetica Neue"/>
              <a:sym typeface="Helvetica Neue"/>
            </a:endParaRPr>
          </a:p>
          <a:p>
            <a:pPr marL="0" lvl="0" indent="0" algn="l" rtl="0">
              <a:spcBef>
                <a:spcPts val="640"/>
              </a:spcBef>
              <a:spcAft>
                <a:spcPts val="0"/>
              </a:spcAft>
              <a:buNone/>
            </a:pPr>
            <a:br>
              <a:rPr lang="en-US" sz="1800">
                <a:solidFill>
                  <a:schemeClr val="dk1"/>
                </a:solidFill>
                <a:latin typeface="Helvetica Neue"/>
                <a:ea typeface="Helvetica Neue"/>
                <a:cs typeface="Helvetica Neue"/>
                <a:sym typeface="Helvetica Neue"/>
              </a:rPr>
            </a:br>
            <a:r>
              <a:rPr lang="en-US" sz="1800">
                <a:solidFill>
                  <a:schemeClr val="dk1"/>
                </a:solidFill>
                <a:latin typeface="Helvetica Neue"/>
                <a:ea typeface="Helvetica Neue"/>
                <a:cs typeface="Helvetica Neue"/>
                <a:sym typeface="Helvetica Neue"/>
              </a:rPr>
              <a:t>Excessively long identifiers: in particular, the use of naming conventions to provide disambiguation that should be implicit in the software architecture.</a:t>
            </a:r>
            <a:endParaRPr sz="1800">
              <a:solidFill>
                <a:schemeClr val="dk1"/>
              </a:solidFill>
              <a:latin typeface="Helvetica Neue"/>
              <a:ea typeface="Helvetica Neue"/>
              <a:cs typeface="Helvetica Neue"/>
              <a:sym typeface="Helvetica Neue"/>
            </a:endParaRPr>
          </a:p>
          <a:p>
            <a:pPr marL="0" lvl="0" indent="0" algn="l" rtl="0">
              <a:spcBef>
                <a:spcPts val="640"/>
              </a:spcBef>
              <a:spcAft>
                <a:spcPts val="0"/>
              </a:spcAft>
              <a:buNone/>
            </a:pPr>
            <a:br>
              <a:rPr lang="en-US" sz="1800">
                <a:solidFill>
                  <a:schemeClr val="dk1"/>
                </a:solidFill>
                <a:latin typeface="Helvetica Neue"/>
                <a:ea typeface="Helvetica Neue"/>
                <a:cs typeface="Helvetica Neue"/>
                <a:sym typeface="Helvetica Neue"/>
              </a:rPr>
            </a:br>
            <a:r>
              <a:rPr lang="en-US" sz="1800">
                <a:solidFill>
                  <a:schemeClr val="dk1"/>
                </a:solidFill>
                <a:latin typeface="Helvetica Neue"/>
                <a:ea typeface="Helvetica Neue"/>
                <a:cs typeface="Helvetica Neue"/>
                <a:sym typeface="Helvetica Neue"/>
              </a:rPr>
              <a:t>Excessively short identifiers: the name of a variable should reflect its function unless the function is obvious.</a:t>
            </a:r>
            <a:endParaRPr sz="1800">
              <a:solidFill>
                <a:schemeClr val="dk1"/>
              </a:solidFill>
              <a:latin typeface="Helvetica Neue"/>
              <a:ea typeface="Helvetica Neue"/>
              <a:cs typeface="Helvetica Neue"/>
              <a:sym typeface="Helvetica Neue"/>
            </a:endParaRPr>
          </a:p>
          <a:p>
            <a:pPr marL="0" lvl="0" indent="0" algn="l" rtl="0">
              <a:spcBef>
                <a:spcPts val="640"/>
              </a:spcBef>
              <a:spcAft>
                <a:spcPts val="0"/>
              </a:spcAft>
              <a:buNone/>
            </a:pPr>
            <a:br>
              <a:rPr lang="en-US" sz="1800">
                <a:solidFill>
                  <a:schemeClr val="dk1"/>
                </a:solidFill>
                <a:latin typeface="Helvetica Neue"/>
                <a:ea typeface="Helvetica Neue"/>
                <a:cs typeface="Helvetica Neue"/>
                <a:sym typeface="Helvetica Neue"/>
              </a:rPr>
            </a:br>
            <a:r>
              <a:rPr lang="en-US" sz="1800">
                <a:solidFill>
                  <a:schemeClr val="dk1"/>
                </a:solidFill>
                <a:latin typeface="Helvetica Neue"/>
                <a:ea typeface="Helvetica Neue"/>
                <a:cs typeface="Helvetica Neue"/>
                <a:sym typeface="Helvetica Neue"/>
              </a:rPr>
              <a:t>Excessive return of data: a function or method that returns more than what each of its callers needs.</a:t>
            </a:r>
            <a:endParaRPr sz="1800">
              <a:solidFill>
                <a:schemeClr val="dk1"/>
              </a:solidFill>
              <a:latin typeface="Helvetica Neue"/>
              <a:ea typeface="Helvetica Neue"/>
              <a:cs typeface="Helvetica Neue"/>
              <a:sym typeface="Helvetica Neue"/>
            </a:endParaRPr>
          </a:p>
          <a:p>
            <a:pPr marL="0" lvl="0" indent="0" algn="l" rtl="0">
              <a:spcBef>
                <a:spcPts val="640"/>
              </a:spcBef>
              <a:spcAft>
                <a:spcPts val="0"/>
              </a:spcAft>
              <a:buClr>
                <a:schemeClr val="dk1"/>
              </a:buClr>
              <a:buSzPts val="1100"/>
              <a:buFont typeface="Arial"/>
              <a:buNone/>
            </a:pPr>
            <a:br>
              <a:rPr lang="en-US" sz="1800">
                <a:solidFill>
                  <a:schemeClr val="dk1"/>
                </a:solidFill>
                <a:latin typeface="Helvetica Neue"/>
                <a:ea typeface="Helvetica Neue"/>
                <a:cs typeface="Helvetica Neue"/>
                <a:sym typeface="Helvetica Neue"/>
              </a:rPr>
            </a:br>
            <a:r>
              <a:rPr lang="en-US" sz="1800">
                <a:solidFill>
                  <a:schemeClr val="dk1"/>
                </a:solidFill>
                <a:latin typeface="Helvetica Neue"/>
                <a:ea typeface="Helvetica Neue"/>
                <a:cs typeface="Helvetica Neue"/>
                <a:sym typeface="Helvetica Neue"/>
              </a:rPr>
              <a:t>Excessively long line of code: A line of code which is so long, making the code difficult to read, understand, debug, refactor, or even identify possibilities of software reuse.</a:t>
            </a:r>
            <a:endParaRPr sz="1800">
              <a:solidFill>
                <a:schemeClr val="dk1"/>
              </a:solidFill>
              <a:latin typeface="Helvetica Neue"/>
              <a:ea typeface="Helvetica Neue"/>
              <a:cs typeface="Helvetica Neue"/>
              <a:sym typeface="Helvetica Neue"/>
            </a:endParaRPr>
          </a:p>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3"/>
        <p:cNvGrpSpPr/>
        <p:nvPr/>
      </p:nvGrpSpPr>
      <p:grpSpPr>
        <a:xfrm>
          <a:off x="0" y="0"/>
          <a:ext cx="0" cy="0"/>
          <a:chOff x="0" y="0"/>
          <a:chExt cx="0" cy="0"/>
        </a:xfrm>
      </p:grpSpPr>
      <p:sp>
        <p:nvSpPr>
          <p:cNvPr id="534" name="Google Shape;534;g528d11e717_1_3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5" name="Google Shape;535;g528d11e717_1_3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solidFill>
                <a:schemeClr val="dk1"/>
              </a:solidFill>
              <a:latin typeface="Helvetica Neue"/>
              <a:ea typeface="Helvetica Neue"/>
              <a:cs typeface="Helvetica Neue"/>
              <a:sym typeface="Helvetica Neue"/>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g528d11e717_1_3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0" name="Google Shape;540;g528d11e717_1_3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Font typeface="Helvetica Neue"/>
              <a:buChar char="●"/>
            </a:pPr>
            <a:r>
              <a:rPr lang="en-US" sz="1800">
                <a:latin typeface="Helvetica Neue"/>
                <a:ea typeface="Helvetica Neue"/>
                <a:cs typeface="Helvetica Neue"/>
                <a:sym typeface="Helvetica Neue"/>
              </a:rPr>
              <a:t>Explicitly named smell: method is envious of other class</a:t>
            </a:r>
            <a:endParaRPr sz="1800">
              <a:latin typeface="Helvetica Neue"/>
              <a:ea typeface="Helvetica Neue"/>
              <a:cs typeface="Helvetica Neue"/>
              <a:sym typeface="Helvetica Neue"/>
            </a:endParaRPr>
          </a:p>
          <a:p>
            <a:pPr marL="457200" lvl="0" indent="-342900" algn="l" rtl="0">
              <a:spcBef>
                <a:spcPts val="0"/>
              </a:spcBef>
              <a:spcAft>
                <a:spcPts val="0"/>
              </a:spcAft>
              <a:buSzPts val="1800"/>
              <a:buFont typeface="Helvetica Neue"/>
              <a:buChar char="●"/>
            </a:pPr>
            <a:r>
              <a:rPr lang="en-US" sz="1800">
                <a:latin typeface="Helvetica Neue"/>
                <a:ea typeface="Helvetica Neue"/>
                <a:cs typeface="Helvetica Neue"/>
                <a:sym typeface="Helvetica Neue"/>
              </a:rPr>
              <a:t>Tighter coupling</a:t>
            </a:r>
            <a:endParaRPr sz="1800">
              <a:latin typeface="Helvetica Neue"/>
              <a:ea typeface="Helvetica Neue"/>
              <a:cs typeface="Helvetica Neue"/>
              <a:sym typeface="Helvetica Neue"/>
            </a:endParaRPr>
          </a:p>
          <a:p>
            <a:pPr marL="457200" lvl="0" indent="-342900" algn="l" rtl="0">
              <a:spcBef>
                <a:spcPts val="0"/>
              </a:spcBef>
              <a:spcAft>
                <a:spcPts val="0"/>
              </a:spcAft>
              <a:buSzPts val="1800"/>
              <a:buFont typeface="Helvetica Neue"/>
              <a:buChar char="●"/>
            </a:pPr>
            <a:r>
              <a:rPr lang="en-US" sz="1800">
                <a:latin typeface="Helvetica Neue"/>
                <a:ea typeface="Helvetica Neue"/>
                <a:cs typeface="Helvetica Neue"/>
                <a:sym typeface="Helvetica Neue"/>
              </a:rPr>
              <a:t>Violates “tell don’t ask”</a:t>
            </a:r>
            <a:endParaRPr sz="1800">
              <a:latin typeface="Helvetica Neue"/>
              <a:ea typeface="Helvetica Neue"/>
              <a:cs typeface="Helvetica Neue"/>
              <a:sym typeface="Helvetica Neue"/>
            </a:endParaRPr>
          </a:p>
          <a:p>
            <a:pPr marL="0" lvl="0" indent="0" algn="l" rtl="0">
              <a:spcBef>
                <a:spcPts val="0"/>
              </a:spcBef>
              <a:spcAft>
                <a:spcPts val="0"/>
              </a:spcAft>
              <a:buNone/>
            </a:pPr>
            <a:endParaRPr sz="1800">
              <a:latin typeface="Helvetica Neue"/>
              <a:ea typeface="Helvetica Neue"/>
              <a:cs typeface="Helvetica Neue"/>
              <a:sym typeface="Helvetica Neue"/>
            </a:endParaRPr>
          </a:p>
          <a:p>
            <a:pPr marL="457200" lvl="0" indent="-342900" algn="l" rtl="0">
              <a:spcBef>
                <a:spcPts val="0"/>
              </a:spcBef>
              <a:spcAft>
                <a:spcPts val="0"/>
              </a:spcAft>
              <a:buSzPts val="1800"/>
              <a:buFont typeface="Helvetica Neue"/>
              <a:buChar char="●"/>
            </a:pPr>
            <a:r>
              <a:rPr lang="en-US" sz="1800">
                <a:latin typeface="Helvetica Neue"/>
                <a:ea typeface="Helvetica Neue"/>
                <a:cs typeface="Helvetica Neue"/>
                <a:sym typeface="Helvetica Neue"/>
              </a:rPr>
              <a:t>Payoff</a:t>
            </a:r>
            <a:endParaRPr sz="1800">
              <a:latin typeface="Helvetica Neue"/>
              <a:ea typeface="Helvetica Neue"/>
              <a:cs typeface="Helvetica Neue"/>
              <a:sym typeface="Helvetica Neue"/>
            </a:endParaRPr>
          </a:p>
          <a:p>
            <a:pPr marL="914400" lvl="1" indent="-342900" algn="l" rtl="0">
              <a:spcBef>
                <a:spcPts val="0"/>
              </a:spcBef>
              <a:spcAft>
                <a:spcPts val="0"/>
              </a:spcAft>
              <a:buSzPts val="1800"/>
              <a:buFont typeface="Helvetica Neue"/>
              <a:buChar char="○"/>
            </a:pPr>
            <a:r>
              <a:rPr lang="en-US" sz="1800">
                <a:latin typeface="Helvetica Neue"/>
                <a:ea typeface="Helvetica Neue"/>
                <a:cs typeface="Helvetica Neue"/>
                <a:sym typeface="Helvetica Neue"/>
              </a:rPr>
              <a:t>Less code duplication (if the data handling code is put in a central place).</a:t>
            </a:r>
            <a:endParaRPr sz="1800">
              <a:latin typeface="Helvetica Neue"/>
              <a:ea typeface="Helvetica Neue"/>
              <a:cs typeface="Helvetica Neue"/>
              <a:sym typeface="Helvetica Neue"/>
            </a:endParaRPr>
          </a:p>
          <a:p>
            <a:pPr marL="914400" lvl="1" indent="-342900" algn="l" rtl="0">
              <a:spcBef>
                <a:spcPts val="0"/>
              </a:spcBef>
              <a:spcAft>
                <a:spcPts val="0"/>
              </a:spcAft>
              <a:buSzPts val="1800"/>
              <a:buFont typeface="Helvetica Neue"/>
              <a:buChar char="○"/>
            </a:pPr>
            <a:r>
              <a:rPr lang="en-US" sz="1800">
                <a:latin typeface="Helvetica Neue"/>
                <a:ea typeface="Helvetica Neue"/>
                <a:cs typeface="Helvetica Neue"/>
                <a:sym typeface="Helvetica Neue"/>
              </a:rPr>
              <a:t>Better code organization (methods for handling data are next to the actual data).</a:t>
            </a:r>
            <a:endParaRPr sz="1800">
              <a:latin typeface="Helvetica Neue"/>
              <a:ea typeface="Helvetica Neue"/>
              <a:cs typeface="Helvetica Neue"/>
              <a:sym typeface="Helvetica Neue"/>
            </a:endParaRPr>
          </a:p>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5"/>
        <p:cNvGrpSpPr/>
        <p:nvPr/>
      </p:nvGrpSpPr>
      <p:grpSpPr>
        <a:xfrm>
          <a:off x="0" y="0"/>
          <a:ext cx="0" cy="0"/>
          <a:chOff x="0" y="0"/>
          <a:chExt cx="0" cy="0"/>
        </a:xfrm>
      </p:grpSpPr>
      <p:sp>
        <p:nvSpPr>
          <p:cNvPr id="546" name="Google Shape;546;g528d11e717_1_3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7" name="Google Shape;547;g528d11e717_1_3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Font typeface="Helvetica Neue"/>
              <a:buChar char="●"/>
            </a:pPr>
            <a:r>
              <a:rPr lang="en-US" sz="1800">
                <a:latin typeface="Helvetica Neue"/>
                <a:ea typeface="Helvetica Neue"/>
                <a:cs typeface="Helvetica Neue"/>
                <a:sym typeface="Helvetica Neue"/>
              </a:rPr>
              <a:t>Payoff</a:t>
            </a:r>
            <a:endParaRPr sz="1800">
              <a:latin typeface="Helvetica Neue"/>
              <a:ea typeface="Helvetica Neue"/>
              <a:cs typeface="Helvetica Neue"/>
              <a:sym typeface="Helvetica Neue"/>
            </a:endParaRPr>
          </a:p>
          <a:p>
            <a:pPr marL="914400" lvl="1" indent="-342900" algn="l" rtl="0">
              <a:spcBef>
                <a:spcPts val="0"/>
              </a:spcBef>
              <a:spcAft>
                <a:spcPts val="0"/>
              </a:spcAft>
              <a:buSzPts val="1800"/>
              <a:buFont typeface="Helvetica Neue"/>
              <a:buChar char="○"/>
            </a:pPr>
            <a:r>
              <a:rPr lang="en-US" sz="1800">
                <a:latin typeface="Helvetica Neue"/>
                <a:ea typeface="Helvetica Neue"/>
                <a:cs typeface="Helvetica Neue"/>
                <a:sym typeface="Helvetica Neue"/>
              </a:rPr>
              <a:t>More readable, shorter code.</a:t>
            </a:r>
            <a:endParaRPr sz="1800">
              <a:latin typeface="Helvetica Neue"/>
              <a:ea typeface="Helvetica Neue"/>
              <a:cs typeface="Helvetica Neue"/>
              <a:sym typeface="Helvetica Neue"/>
            </a:endParaRPr>
          </a:p>
          <a:p>
            <a:pPr marL="914400" lvl="1" indent="-342900" algn="l" rtl="0">
              <a:spcBef>
                <a:spcPts val="0"/>
              </a:spcBef>
              <a:spcAft>
                <a:spcPts val="0"/>
              </a:spcAft>
              <a:buSzPts val="1800"/>
              <a:buFont typeface="Helvetica Neue"/>
              <a:buChar char="○"/>
            </a:pPr>
            <a:r>
              <a:rPr lang="en-US" sz="1800">
                <a:latin typeface="Helvetica Neue"/>
                <a:ea typeface="Helvetica Neue"/>
                <a:cs typeface="Helvetica Neue"/>
                <a:sym typeface="Helvetica Neue"/>
              </a:rPr>
              <a:t>Refactoring may reveal previously unnoticed duplicate code.</a:t>
            </a:r>
            <a:endParaRPr sz="1800">
              <a:latin typeface="Helvetica Neue"/>
              <a:ea typeface="Helvetica Neue"/>
              <a:cs typeface="Helvetica Neue"/>
              <a:sym typeface="Helvetica Neue"/>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2"/>
        <p:cNvGrpSpPr/>
        <p:nvPr/>
      </p:nvGrpSpPr>
      <p:grpSpPr>
        <a:xfrm>
          <a:off x="0" y="0"/>
          <a:ext cx="0" cy="0"/>
          <a:chOff x="0" y="0"/>
          <a:chExt cx="0" cy="0"/>
        </a:xfrm>
      </p:grpSpPr>
      <p:sp>
        <p:nvSpPr>
          <p:cNvPr id="553" name="Google Shape;553;g528d11e717_1_3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4" name="Google Shape;554;g528d11e717_1_3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9"/>
        <p:cNvGrpSpPr/>
        <p:nvPr/>
      </p:nvGrpSpPr>
      <p:grpSpPr>
        <a:xfrm>
          <a:off x="0" y="0"/>
          <a:ext cx="0" cy="0"/>
          <a:chOff x="0" y="0"/>
          <a:chExt cx="0" cy="0"/>
        </a:xfrm>
      </p:grpSpPr>
      <p:sp>
        <p:nvSpPr>
          <p:cNvPr id="560" name="Google Shape;560;g4cca009258_0_1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1" name="Google Shape;561;g4cca009258_0_1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6"/>
        <p:cNvGrpSpPr/>
        <p:nvPr/>
      </p:nvGrpSpPr>
      <p:grpSpPr>
        <a:xfrm>
          <a:off x="0" y="0"/>
          <a:ext cx="0" cy="0"/>
          <a:chOff x="0" y="0"/>
          <a:chExt cx="0" cy="0"/>
        </a:xfrm>
      </p:grpSpPr>
      <p:sp>
        <p:nvSpPr>
          <p:cNvPr id="567" name="Google Shape;567;g528d11e717_1_3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8" name="Google Shape;568;g528d11e717_1_3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Font typeface="Helvetica Neue"/>
              <a:buChar char="●"/>
            </a:pPr>
            <a:endParaRPr sz="1800">
              <a:latin typeface="Helvetica Neue"/>
              <a:ea typeface="Helvetica Neue"/>
              <a:cs typeface="Helvetica Neue"/>
              <a:sym typeface="Helvetica Neue"/>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3"/>
        <p:cNvGrpSpPr/>
        <p:nvPr/>
      </p:nvGrpSpPr>
      <p:grpSpPr>
        <a:xfrm>
          <a:off x="0" y="0"/>
          <a:ext cx="0" cy="0"/>
          <a:chOff x="0" y="0"/>
          <a:chExt cx="0" cy="0"/>
        </a:xfrm>
      </p:grpSpPr>
      <p:sp>
        <p:nvSpPr>
          <p:cNvPr id="574" name="Google Shape;574;g24553488a2_0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5" name="Google Shape;575;g24553488a2_0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528d11e717_1_1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528d11e717_1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8"/>
        <p:cNvGrpSpPr/>
        <p:nvPr/>
      </p:nvGrpSpPr>
      <p:grpSpPr>
        <a:xfrm>
          <a:off x="0" y="0"/>
          <a:ext cx="0" cy="0"/>
          <a:chOff x="0" y="0"/>
          <a:chExt cx="0" cy="0"/>
        </a:xfrm>
      </p:grpSpPr>
      <p:sp>
        <p:nvSpPr>
          <p:cNvPr id="579" name="Google Shape;579;g24553488a2_0_1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0" name="Google Shape;580;g24553488a2_0_1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3"/>
        <p:cNvGrpSpPr/>
        <p:nvPr/>
      </p:nvGrpSpPr>
      <p:grpSpPr>
        <a:xfrm>
          <a:off x="0" y="0"/>
          <a:ext cx="0" cy="0"/>
          <a:chOff x="0" y="0"/>
          <a:chExt cx="0" cy="0"/>
        </a:xfrm>
      </p:grpSpPr>
      <p:sp>
        <p:nvSpPr>
          <p:cNvPr id="584" name="Google Shape;584;g528d11e717_2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5" name="Google Shape;585;g528d11e717_2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8"/>
        <p:cNvGrpSpPr/>
        <p:nvPr/>
      </p:nvGrpSpPr>
      <p:grpSpPr>
        <a:xfrm>
          <a:off x="0" y="0"/>
          <a:ext cx="0" cy="0"/>
          <a:chOff x="0" y="0"/>
          <a:chExt cx="0" cy="0"/>
        </a:xfrm>
      </p:grpSpPr>
      <p:sp>
        <p:nvSpPr>
          <p:cNvPr id="589" name="Google Shape;589;g24553488a2_0_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0" name="Google Shape;590;g24553488a2_0_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
        <p:cNvGrpSpPr/>
        <p:nvPr/>
      </p:nvGrpSpPr>
      <p:grpSpPr>
        <a:xfrm>
          <a:off x="0" y="0"/>
          <a:ext cx="0" cy="0"/>
          <a:chOff x="0" y="0"/>
          <a:chExt cx="0" cy="0"/>
        </a:xfrm>
      </p:grpSpPr>
      <p:sp>
        <p:nvSpPr>
          <p:cNvPr id="594" name="Google Shape;594;g5009ea1cf7_2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5" name="Google Shape;595;g5009ea1cf7_2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0"/>
        <p:cNvGrpSpPr/>
        <p:nvPr/>
      </p:nvGrpSpPr>
      <p:grpSpPr>
        <a:xfrm>
          <a:off x="0" y="0"/>
          <a:ext cx="0" cy="0"/>
          <a:chOff x="0" y="0"/>
          <a:chExt cx="0" cy="0"/>
        </a:xfrm>
      </p:grpSpPr>
      <p:sp>
        <p:nvSpPr>
          <p:cNvPr id="601" name="Google Shape;601;g4cca009258_0_1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2" name="Google Shape;602;g4cca009258_0_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7"/>
        <p:cNvGrpSpPr/>
        <p:nvPr/>
      </p:nvGrpSpPr>
      <p:grpSpPr>
        <a:xfrm>
          <a:off x="0" y="0"/>
          <a:ext cx="0" cy="0"/>
          <a:chOff x="0" y="0"/>
          <a:chExt cx="0" cy="0"/>
        </a:xfrm>
      </p:grpSpPr>
      <p:sp>
        <p:nvSpPr>
          <p:cNvPr id="608" name="Google Shape;608;g5009ea1cf7_2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9" name="Google Shape;609;g5009ea1cf7_2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4"/>
        <p:cNvGrpSpPr/>
        <p:nvPr/>
      </p:nvGrpSpPr>
      <p:grpSpPr>
        <a:xfrm>
          <a:off x="0" y="0"/>
          <a:ext cx="0" cy="0"/>
          <a:chOff x="0" y="0"/>
          <a:chExt cx="0" cy="0"/>
        </a:xfrm>
      </p:grpSpPr>
      <p:sp>
        <p:nvSpPr>
          <p:cNvPr id="615" name="Google Shape;615;g5009ea1cf7_2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6" name="Google Shape;616;g5009ea1cf7_2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1"/>
        <p:cNvGrpSpPr/>
        <p:nvPr/>
      </p:nvGrpSpPr>
      <p:grpSpPr>
        <a:xfrm>
          <a:off x="0" y="0"/>
          <a:ext cx="0" cy="0"/>
          <a:chOff x="0" y="0"/>
          <a:chExt cx="0" cy="0"/>
        </a:xfrm>
      </p:grpSpPr>
      <p:sp>
        <p:nvSpPr>
          <p:cNvPr id="622" name="Google Shape;622;g5009ea1cf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3" name="Google Shape;623;g5009ea1cf7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8"/>
        <p:cNvGrpSpPr/>
        <p:nvPr/>
      </p:nvGrpSpPr>
      <p:grpSpPr>
        <a:xfrm>
          <a:off x="0" y="0"/>
          <a:ext cx="0" cy="0"/>
          <a:chOff x="0" y="0"/>
          <a:chExt cx="0" cy="0"/>
        </a:xfrm>
      </p:grpSpPr>
      <p:sp>
        <p:nvSpPr>
          <p:cNvPr id="629" name="Google Shape;629;g5009ea1cf7_2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0" name="Google Shape;630;g5009ea1cf7_2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5"/>
        <p:cNvGrpSpPr/>
        <p:nvPr/>
      </p:nvGrpSpPr>
      <p:grpSpPr>
        <a:xfrm>
          <a:off x="0" y="0"/>
          <a:ext cx="0" cy="0"/>
          <a:chOff x="0" y="0"/>
          <a:chExt cx="0" cy="0"/>
        </a:xfrm>
      </p:grpSpPr>
      <p:sp>
        <p:nvSpPr>
          <p:cNvPr id="636" name="Google Shape;636;g5009ea1cf7_2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7" name="Google Shape;637;g5009ea1cf7_2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4cca009258_0_1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4cca009258_0_1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a:solidFill>
                  <a:srgbClr val="222222"/>
                </a:solidFill>
                <a:highlight>
                  <a:schemeClr val="lt1"/>
                </a:highlight>
                <a:latin typeface="Helvetica Neue"/>
                <a:ea typeface="Helvetica Neue"/>
                <a:cs typeface="Helvetica Neue"/>
                <a:sym typeface="Helvetica Neue"/>
              </a:rPr>
              <a:t>An American comput</a:t>
            </a:r>
            <a:r>
              <a:rPr lang="en-US" sz="1800">
                <a:solidFill>
                  <a:schemeClr val="dk1"/>
                </a:solidFill>
                <a:highlight>
                  <a:schemeClr val="lt1"/>
                </a:highlight>
                <a:latin typeface="Helvetica Neue"/>
                <a:ea typeface="Helvetica Neue"/>
                <a:cs typeface="Helvetica Neue"/>
                <a:sym typeface="Helvetica Neue"/>
              </a:rPr>
              <a:t>er scientist</a:t>
            </a:r>
            <a:r>
              <a:rPr lang="en-US" sz="1800">
                <a:solidFill>
                  <a:srgbClr val="222222"/>
                </a:solidFill>
                <a:highlight>
                  <a:schemeClr val="lt1"/>
                </a:highlight>
                <a:latin typeface="Helvetica Neue"/>
                <a:ea typeface="Helvetica Neue"/>
                <a:cs typeface="Helvetica Neue"/>
                <a:sym typeface="Helvetica Neue"/>
              </a:rPr>
              <a:t> and professor at Purdue University, Carnegie Mellon University and Yale University. He is best known for his pioneering work in programming languages and was the first recipient of the Turing Award.</a:t>
            </a:r>
            <a:endParaRPr sz="1800">
              <a:solidFill>
                <a:schemeClr val="dk1"/>
              </a:solidFill>
              <a:latin typeface="Helvetica Neue"/>
              <a:ea typeface="Helvetica Neue"/>
              <a:cs typeface="Helvetica Neue"/>
              <a:sym typeface="Helvetica Neue"/>
            </a:endParaRPr>
          </a:p>
          <a:p>
            <a:pPr marL="0" lvl="0" indent="0" algn="l" rtl="0">
              <a:spcBef>
                <a:spcPts val="0"/>
              </a:spcBef>
              <a:spcAft>
                <a:spcPts val="0"/>
              </a:spcAft>
              <a:buNone/>
            </a:pPr>
            <a:endParaRPr sz="1800">
              <a:solidFill>
                <a:schemeClr val="dk1"/>
              </a:solidFill>
              <a:latin typeface="Helvetica Neue"/>
              <a:ea typeface="Helvetica Neue"/>
              <a:cs typeface="Helvetica Neue"/>
              <a:sym typeface="Helvetica Neue"/>
            </a:endParaRPr>
          </a:p>
        </p:txBody>
      </p:sp>
    </p:spTree>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1"/>
        <p:cNvGrpSpPr/>
        <p:nvPr/>
      </p:nvGrpSpPr>
      <p:grpSpPr>
        <a:xfrm>
          <a:off x="0" y="0"/>
          <a:ext cx="0" cy="0"/>
          <a:chOff x="0" y="0"/>
          <a:chExt cx="0" cy="0"/>
        </a:xfrm>
      </p:grpSpPr>
      <p:sp>
        <p:nvSpPr>
          <p:cNvPr id="642" name="Google Shape;642;g4cca009258_0_1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3" name="Google Shape;643;g4cca009258_0_1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4cca009258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0" name="Google Shape;650;g4cca009258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5"/>
        <p:cNvGrpSpPr/>
        <p:nvPr/>
      </p:nvGrpSpPr>
      <p:grpSpPr>
        <a:xfrm>
          <a:off x="0" y="0"/>
          <a:ext cx="0" cy="0"/>
          <a:chOff x="0" y="0"/>
          <a:chExt cx="0" cy="0"/>
        </a:xfrm>
      </p:grpSpPr>
      <p:sp>
        <p:nvSpPr>
          <p:cNvPr id="656" name="Google Shape;656;g4cca009258_0_2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7" name="Google Shape;657;g4cca009258_0_2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4cca009258_0_2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4cca009258_0_2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9"/>
        <p:cNvGrpSpPr/>
        <p:nvPr/>
      </p:nvGrpSpPr>
      <p:grpSpPr>
        <a:xfrm>
          <a:off x="0" y="0"/>
          <a:ext cx="0" cy="0"/>
          <a:chOff x="0" y="0"/>
          <a:chExt cx="0" cy="0"/>
        </a:xfrm>
      </p:grpSpPr>
      <p:sp>
        <p:nvSpPr>
          <p:cNvPr id="670" name="Google Shape;670;g528d11e717_1_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1" name="Google Shape;671;g528d11e717_1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solidFill>
                <a:schemeClr val="dk1"/>
              </a:solidFill>
              <a:latin typeface="Helvetica Neue"/>
              <a:ea typeface="Helvetica Neue"/>
              <a:cs typeface="Helvetica Neue"/>
              <a:sym typeface="Helvetica Neue"/>
            </a:endParaRPr>
          </a:p>
        </p:txBody>
      </p:sp>
    </p:spTree>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4"/>
        <p:cNvGrpSpPr/>
        <p:nvPr/>
      </p:nvGrpSpPr>
      <p:grpSpPr>
        <a:xfrm>
          <a:off x="0" y="0"/>
          <a:ext cx="0" cy="0"/>
          <a:chOff x="0" y="0"/>
          <a:chExt cx="0" cy="0"/>
        </a:xfrm>
      </p:grpSpPr>
      <p:sp>
        <p:nvSpPr>
          <p:cNvPr id="675" name="Google Shape;675;g4cca009258_0_2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6" name="Google Shape;676;g4cca009258_0_2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1"/>
        <p:cNvGrpSpPr/>
        <p:nvPr/>
      </p:nvGrpSpPr>
      <p:grpSpPr>
        <a:xfrm>
          <a:off x="0" y="0"/>
          <a:ext cx="0" cy="0"/>
          <a:chOff x="0" y="0"/>
          <a:chExt cx="0" cy="0"/>
        </a:xfrm>
      </p:grpSpPr>
      <p:sp>
        <p:nvSpPr>
          <p:cNvPr id="682" name="Google Shape;682;g528d11e717_1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3" name="Google Shape;683;g528d11e717_1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8"/>
        <p:cNvGrpSpPr/>
        <p:nvPr/>
      </p:nvGrpSpPr>
      <p:grpSpPr>
        <a:xfrm>
          <a:off x="0" y="0"/>
          <a:ext cx="0" cy="0"/>
          <a:chOff x="0" y="0"/>
          <a:chExt cx="0" cy="0"/>
        </a:xfrm>
      </p:grpSpPr>
      <p:sp>
        <p:nvSpPr>
          <p:cNvPr id="689" name="Google Shape;689;g528d11e717_1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0" name="Google Shape;690;g528d11e717_1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5"/>
        <p:cNvGrpSpPr/>
        <p:nvPr/>
      </p:nvGrpSpPr>
      <p:grpSpPr>
        <a:xfrm>
          <a:off x="0" y="0"/>
          <a:ext cx="0" cy="0"/>
          <a:chOff x="0" y="0"/>
          <a:chExt cx="0" cy="0"/>
        </a:xfrm>
      </p:grpSpPr>
      <p:sp>
        <p:nvSpPr>
          <p:cNvPr id="696" name="Google Shape;696;g528d11e717_1_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7" name="Google Shape;697;g528d11e717_1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2"/>
        <p:cNvGrpSpPr/>
        <p:nvPr/>
      </p:nvGrpSpPr>
      <p:grpSpPr>
        <a:xfrm>
          <a:off x="0" y="0"/>
          <a:ext cx="0" cy="0"/>
          <a:chOff x="0" y="0"/>
          <a:chExt cx="0" cy="0"/>
        </a:xfrm>
      </p:grpSpPr>
      <p:sp>
        <p:nvSpPr>
          <p:cNvPr id="703" name="Google Shape;703;g528d11e717_1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4" name="Google Shape;704;g528d11e717_1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p:nvPr/>
        </p:nvSpPr>
        <p:spPr>
          <a:xfrm>
            <a:off x="-20325" y="-29250"/>
            <a:ext cx="9191100" cy="5199600"/>
          </a:xfrm>
          <a:prstGeom prst="rect">
            <a:avLst/>
          </a:prstGeom>
          <a:solidFill>
            <a:srgbClr val="000000">
              <a:alpha val="55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685800" y="1597819"/>
            <a:ext cx="7772400" cy="1102519"/>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Clr>
                <a:srgbClr val="FFFFFF"/>
              </a:buClr>
              <a:buSzPts val="6000"/>
              <a:buFont typeface="Oswald"/>
              <a:buNone/>
              <a:defRPr sz="6000" b="0" i="0" u="none" strike="noStrike" cap="none">
                <a:solidFill>
                  <a:srgbClr val="FFFFFF"/>
                </a:solidFill>
                <a:latin typeface="Oswald"/>
                <a:ea typeface="Oswald"/>
                <a:cs typeface="Oswald"/>
                <a:sym typeface="Oswald"/>
              </a:defRPr>
            </a:lvl1pPr>
            <a:lvl2pPr lvl="1" indent="0">
              <a:spcBef>
                <a:spcPts val="0"/>
              </a:spcBef>
              <a:spcAft>
                <a:spcPts val="0"/>
              </a:spcAft>
              <a:buSzPts val="6000"/>
              <a:buNone/>
              <a:defRPr sz="6000"/>
            </a:lvl2pPr>
            <a:lvl3pPr lvl="2" indent="0">
              <a:spcBef>
                <a:spcPts val="0"/>
              </a:spcBef>
              <a:spcAft>
                <a:spcPts val="0"/>
              </a:spcAft>
              <a:buSzPts val="6000"/>
              <a:buNone/>
              <a:defRPr sz="6000"/>
            </a:lvl3pPr>
            <a:lvl4pPr lvl="3" indent="0">
              <a:spcBef>
                <a:spcPts val="0"/>
              </a:spcBef>
              <a:spcAft>
                <a:spcPts val="0"/>
              </a:spcAft>
              <a:buSzPts val="6000"/>
              <a:buNone/>
              <a:defRPr sz="6000"/>
            </a:lvl4pPr>
            <a:lvl5pPr lvl="4" indent="0">
              <a:spcBef>
                <a:spcPts val="0"/>
              </a:spcBef>
              <a:spcAft>
                <a:spcPts val="0"/>
              </a:spcAft>
              <a:buSzPts val="6000"/>
              <a:buNone/>
              <a:defRPr sz="6000"/>
            </a:lvl5pPr>
            <a:lvl6pPr lvl="5" indent="0">
              <a:spcBef>
                <a:spcPts val="0"/>
              </a:spcBef>
              <a:spcAft>
                <a:spcPts val="0"/>
              </a:spcAft>
              <a:buSzPts val="6000"/>
              <a:buNone/>
              <a:defRPr sz="6000"/>
            </a:lvl6pPr>
            <a:lvl7pPr lvl="6" indent="0">
              <a:spcBef>
                <a:spcPts val="0"/>
              </a:spcBef>
              <a:spcAft>
                <a:spcPts val="0"/>
              </a:spcAft>
              <a:buSzPts val="6000"/>
              <a:buNone/>
              <a:defRPr sz="6000"/>
            </a:lvl7pPr>
            <a:lvl8pPr lvl="7" indent="0">
              <a:spcBef>
                <a:spcPts val="0"/>
              </a:spcBef>
              <a:spcAft>
                <a:spcPts val="0"/>
              </a:spcAft>
              <a:buSzPts val="6000"/>
              <a:buNone/>
              <a:defRPr sz="6000"/>
            </a:lvl8pPr>
            <a:lvl9pPr lvl="8" indent="0">
              <a:spcBef>
                <a:spcPts val="0"/>
              </a:spcBef>
              <a:spcAft>
                <a:spcPts val="0"/>
              </a:spcAft>
              <a:buSzPts val="6000"/>
              <a:buNone/>
              <a:defRPr sz="6000"/>
            </a:lvl9pPr>
          </a:lstStyle>
          <a:p>
            <a:endParaRPr/>
          </a:p>
        </p:txBody>
      </p:sp>
      <p:sp>
        <p:nvSpPr>
          <p:cNvPr id="12" name="Google Shape;12;p2"/>
          <p:cNvSpPr txBox="1">
            <a:spLocks noGrp="1"/>
          </p:cNvSpPr>
          <p:nvPr>
            <p:ph type="subTitle" idx="1"/>
          </p:nvPr>
        </p:nvSpPr>
        <p:spPr>
          <a:xfrm>
            <a:off x="1371600" y="2313875"/>
            <a:ext cx="6400800" cy="1314300"/>
          </a:xfrm>
          <a:prstGeom prst="rect">
            <a:avLst/>
          </a:prstGeom>
          <a:noFill/>
          <a:ln>
            <a:noFill/>
          </a:ln>
        </p:spPr>
        <p:txBody>
          <a:bodyPr spcFirstLastPara="1" wrap="square" lIns="91425" tIns="91425" rIns="91425" bIns="91425" anchor="t" anchorCtr="0">
            <a:noAutofit/>
          </a:bodyPr>
          <a:lstStyle>
            <a:lvl1pPr marL="0" marR="0" lvl="0" indent="0" algn="ctr" rtl="0">
              <a:spcBef>
                <a:spcPts val="640"/>
              </a:spcBef>
              <a:spcAft>
                <a:spcPts val="0"/>
              </a:spcAft>
              <a:buClr>
                <a:srgbClr val="FFFFFF"/>
              </a:buClr>
              <a:buSzPts val="1800"/>
              <a:buFont typeface="Arial"/>
              <a:buNone/>
              <a:defRPr sz="3200" b="0" i="0" u="none" strike="noStrike" cap="none">
                <a:solidFill>
                  <a:srgbClr val="FFFFFF"/>
                </a:solidFill>
                <a:latin typeface="Calibri"/>
                <a:ea typeface="Calibri"/>
                <a:cs typeface="Calibri"/>
                <a:sym typeface="Calibri"/>
              </a:defRPr>
            </a:lvl1pPr>
            <a:lvl2pPr marL="457200" marR="0" lvl="1" indent="0" algn="ctr" rtl="0">
              <a:spcBef>
                <a:spcPts val="560"/>
              </a:spcBef>
              <a:spcAft>
                <a:spcPts val="0"/>
              </a:spcAft>
              <a:buClr>
                <a:srgbClr val="888888"/>
              </a:buClr>
              <a:buSzPts val="1800"/>
              <a:buFont typeface="Arial"/>
              <a:buNone/>
              <a:defRPr sz="2800" b="0" i="0" u="none" strike="noStrike" cap="none">
                <a:solidFill>
                  <a:srgbClr val="888888"/>
                </a:solidFill>
                <a:latin typeface="Calibri"/>
                <a:ea typeface="Calibri"/>
                <a:cs typeface="Calibri"/>
                <a:sym typeface="Calibri"/>
              </a:defRPr>
            </a:lvl2pPr>
            <a:lvl3pPr marL="914400" marR="0" lvl="2" indent="0" algn="ctr" rtl="0">
              <a:spcBef>
                <a:spcPts val="480"/>
              </a:spcBef>
              <a:spcAft>
                <a:spcPts val="0"/>
              </a:spcAft>
              <a:buClr>
                <a:srgbClr val="888888"/>
              </a:buClr>
              <a:buSzPts val="1800"/>
              <a:buFont typeface="Arial"/>
              <a:buNone/>
              <a:defRPr sz="2400" b="0" i="0" u="none" strike="noStrike" cap="none">
                <a:solidFill>
                  <a:srgbClr val="888888"/>
                </a:solidFill>
                <a:latin typeface="Calibri"/>
                <a:ea typeface="Calibri"/>
                <a:cs typeface="Calibri"/>
                <a:sym typeface="Calibri"/>
              </a:defRPr>
            </a:lvl3pPr>
            <a:lvl4pPr marL="1371600" marR="0" lvl="3" indent="0" algn="ctr" rtl="0">
              <a:spcBef>
                <a:spcPts val="400"/>
              </a:spcBef>
              <a:spcAft>
                <a:spcPts val="0"/>
              </a:spcAft>
              <a:buClr>
                <a:srgbClr val="888888"/>
              </a:buClr>
              <a:buSzPts val="1800"/>
              <a:buFont typeface="Arial"/>
              <a:buNone/>
              <a:defRPr sz="2000" b="0" i="0" u="none" strike="noStrike" cap="none">
                <a:solidFill>
                  <a:srgbClr val="888888"/>
                </a:solidFill>
                <a:latin typeface="Calibri"/>
                <a:ea typeface="Calibri"/>
                <a:cs typeface="Calibri"/>
                <a:sym typeface="Calibri"/>
              </a:defRPr>
            </a:lvl4pPr>
            <a:lvl5pPr marL="1828800" marR="0" lvl="4" indent="0" algn="ctr" rtl="0">
              <a:spcBef>
                <a:spcPts val="400"/>
              </a:spcBef>
              <a:spcAft>
                <a:spcPts val="0"/>
              </a:spcAft>
              <a:buClr>
                <a:srgbClr val="888888"/>
              </a:buClr>
              <a:buSzPts val="1800"/>
              <a:buFont typeface="Arial"/>
              <a:buNone/>
              <a:defRPr sz="2000" b="0" i="0" u="none" strike="noStrike" cap="none">
                <a:solidFill>
                  <a:srgbClr val="888888"/>
                </a:solidFill>
                <a:latin typeface="Calibri"/>
                <a:ea typeface="Calibri"/>
                <a:cs typeface="Calibri"/>
                <a:sym typeface="Calibri"/>
              </a:defRPr>
            </a:lvl5pPr>
            <a:lvl6pPr marL="2286000" marR="0" lvl="5" indent="0" algn="ctr" rtl="0">
              <a:spcBef>
                <a:spcPts val="400"/>
              </a:spcBef>
              <a:spcAft>
                <a:spcPts val="0"/>
              </a:spcAft>
              <a:buClr>
                <a:srgbClr val="888888"/>
              </a:buClr>
              <a:buSzPts val="1800"/>
              <a:buFont typeface="Arial"/>
              <a:buNone/>
              <a:defRPr sz="2000" b="0" i="0" u="none" strike="noStrike" cap="none">
                <a:solidFill>
                  <a:srgbClr val="888888"/>
                </a:solidFill>
                <a:latin typeface="Calibri"/>
                <a:ea typeface="Calibri"/>
                <a:cs typeface="Calibri"/>
                <a:sym typeface="Calibri"/>
              </a:defRPr>
            </a:lvl6pPr>
            <a:lvl7pPr marL="2743200" marR="0" lvl="6" indent="0" algn="ctr" rtl="0">
              <a:spcBef>
                <a:spcPts val="400"/>
              </a:spcBef>
              <a:spcAft>
                <a:spcPts val="0"/>
              </a:spcAft>
              <a:buClr>
                <a:srgbClr val="888888"/>
              </a:buClr>
              <a:buSzPts val="1800"/>
              <a:buFont typeface="Arial"/>
              <a:buNone/>
              <a:defRPr sz="2000" b="0" i="0" u="none" strike="noStrike" cap="none">
                <a:solidFill>
                  <a:srgbClr val="888888"/>
                </a:solidFill>
                <a:latin typeface="Calibri"/>
                <a:ea typeface="Calibri"/>
                <a:cs typeface="Calibri"/>
                <a:sym typeface="Calibri"/>
              </a:defRPr>
            </a:lvl7pPr>
            <a:lvl8pPr marL="3200400" marR="0" lvl="7" indent="0" algn="ctr" rtl="0">
              <a:spcBef>
                <a:spcPts val="400"/>
              </a:spcBef>
              <a:spcAft>
                <a:spcPts val="0"/>
              </a:spcAft>
              <a:buClr>
                <a:srgbClr val="888888"/>
              </a:buClr>
              <a:buSzPts val="1800"/>
              <a:buFont typeface="Arial"/>
              <a:buNone/>
              <a:defRPr sz="2000" b="0" i="0" u="none" strike="noStrike" cap="none">
                <a:solidFill>
                  <a:srgbClr val="888888"/>
                </a:solidFill>
                <a:latin typeface="Calibri"/>
                <a:ea typeface="Calibri"/>
                <a:cs typeface="Calibri"/>
                <a:sym typeface="Calibri"/>
              </a:defRPr>
            </a:lvl8pPr>
            <a:lvl9pPr marL="3657600" marR="0" lvl="8" indent="0" algn="ctr" rtl="0">
              <a:spcBef>
                <a:spcPts val="400"/>
              </a:spcBef>
              <a:spcAft>
                <a:spcPts val="0"/>
              </a:spcAft>
              <a:buClr>
                <a:srgbClr val="888888"/>
              </a:buClr>
              <a:buSzPts val="1800"/>
              <a:buFont typeface="Arial"/>
              <a:buNone/>
              <a:defRPr sz="2000" b="0" i="0" u="none" strike="noStrike" cap="none">
                <a:solidFill>
                  <a:srgbClr val="888888"/>
                </a:solidFill>
                <a:latin typeface="Calibri"/>
                <a:ea typeface="Calibri"/>
                <a:cs typeface="Calibri"/>
                <a:sym typeface="Calibri"/>
              </a:defRPr>
            </a:lvl9pPr>
          </a:lstStyle>
          <a:p>
            <a:endParaRPr/>
          </a:p>
        </p:txBody>
      </p:sp>
      <p:grpSp>
        <p:nvGrpSpPr>
          <p:cNvPr id="13" name="Google Shape;13;p2"/>
          <p:cNvGrpSpPr/>
          <p:nvPr/>
        </p:nvGrpSpPr>
        <p:grpSpPr>
          <a:xfrm>
            <a:off x="13" y="3720220"/>
            <a:ext cx="9144000" cy="847800"/>
            <a:chOff x="13" y="3720220"/>
            <a:chExt cx="9144000" cy="847800"/>
          </a:xfrm>
        </p:grpSpPr>
        <p:sp>
          <p:nvSpPr>
            <p:cNvPr id="14" name="Google Shape;14;p2"/>
            <p:cNvSpPr/>
            <p:nvPr/>
          </p:nvSpPr>
          <p:spPr>
            <a:xfrm>
              <a:off x="13" y="3947350"/>
              <a:ext cx="9144000" cy="433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5" name="Google Shape;15;p2" descr="LeanDog-Logo - No-Otis (100px-height).png"/>
            <p:cNvPicPr preferRelativeResize="0"/>
            <p:nvPr/>
          </p:nvPicPr>
          <p:blipFill rotWithShape="1">
            <a:blip r:embed="rId3">
              <a:alphaModFix/>
            </a:blip>
            <a:srcRect/>
            <a:stretch/>
          </p:blipFill>
          <p:spPr>
            <a:xfrm>
              <a:off x="1668951" y="4032168"/>
              <a:ext cx="1030200" cy="290700"/>
            </a:xfrm>
            <a:prstGeom prst="rect">
              <a:avLst/>
            </a:prstGeom>
            <a:noFill/>
            <a:ln>
              <a:noFill/>
            </a:ln>
          </p:spPr>
        </p:pic>
        <p:pic>
          <p:nvPicPr>
            <p:cNvPr id="16" name="Google Shape;16;p2"/>
            <p:cNvPicPr preferRelativeResize="0"/>
            <p:nvPr/>
          </p:nvPicPr>
          <p:blipFill rotWithShape="1">
            <a:blip r:embed="rId4">
              <a:alphaModFix/>
            </a:blip>
            <a:srcRect l="35645" t="33020" r="20915" b="42224"/>
            <a:stretch/>
          </p:blipFill>
          <p:spPr>
            <a:xfrm>
              <a:off x="3658920" y="3907796"/>
              <a:ext cx="3945583" cy="472653"/>
            </a:xfrm>
            <a:prstGeom prst="rect">
              <a:avLst/>
            </a:prstGeom>
            <a:noFill/>
            <a:ln>
              <a:noFill/>
            </a:ln>
          </p:spPr>
        </p:pic>
        <p:pic>
          <p:nvPicPr>
            <p:cNvPr id="17" name="Google Shape;17;p2" descr="Screen Shot 2016-04-21 at 11.36.07 AM.png"/>
            <p:cNvPicPr preferRelativeResize="0"/>
            <p:nvPr/>
          </p:nvPicPr>
          <p:blipFill rotWithShape="1">
            <a:blip r:embed="rId5">
              <a:alphaModFix/>
            </a:blip>
            <a:srcRect/>
            <a:stretch/>
          </p:blipFill>
          <p:spPr>
            <a:xfrm>
              <a:off x="2824850" y="3720220"/>
              <a:ext cx="998100" cy="847800"/>
            </a:xfrm>
            <a:prstGeom prst="rect">
              <a:avLst/>
            </a:prstGeom>
            <a:noFill/>
            <a:ln>
              <a:noFill/>
            </a:ln>
          </p:spPr>
        </p:pic>
      </p:grpSp>
      <p:sp>
        <p:nvSpPr>
          <p:cNvPr id="18" name="Google Shape;18;p2"/>
          <p:cNvSpPr/>
          <p:nvPr/>
        </p:nvSpPr>
        <p:spPr>
          <a:xfrm>
            <a:off x="183800" y="4525900"/>
            <a:ext cx="8778900" cy="3693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b="0" i="0" u="none" strike="noStrike" cap="none">
                <a:solidFill>
                  <a:schemeClr val="lt1"/>
                </a:solidFill>
              </a:rPr>
              <a:t>     			 </a:t>
            </a:r>
            <a:r>
              <a:rPr lang="en-US">
                <a:solidFill>
                  <a:schemeClr val="lt1"/>
                </a:solidFill>
              </a:rPr>
              <a:t>LEANDOG.COM</a:t>
            </a:r>
            <a:endParaRPr b="0" i="0" u="none" strike="noStrike" cap="none">
              <a:solidFill>
                <a:schemeClr val="lt1"/>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dk2"/>
        </a:solidFill>
        <a:effectLst/>
      </p:bgPr>
    </p:bg>
    <p:spTree>
      <p:nvGrpSpPr>
        <p:cNvPr id="1" name="Shape 53"/>
        <p:cNvGrpSpPr/>
        <p:nvPr/>
      </p:nvGrpSpPr>
      <p:grpSpPr>
        <a:xfrm>
          <a:off x="0" y="0"/>
          <a:ext cx="0" cy="0"/>
          <a:chOff x="0" y="0"/>
          <a:chExt cx="0" cy="0"/>
        </a:xfrm>
      </p:grpSpPr>
      <p:sp>
        <p:nvSpPr>
          <p:cNvPr id="54" name="Google Shape;54;p11"/>
          <p:cNvSpPr txBox="1">
            <a:spLocks noGrp="1"/>
          </p:cNvSpPr>
          <p:nvPr>
            <p:ph type="title"/>
          </p:nvPr>
        </p:nvSpPr>
        <p:spPr>
          <a:xfrm>
            <a:off x="457200" y="2143054"/>
            <a:ext cx="8229600" cy="857400"/>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Clr>
                <a:srgbClr val="FFFFFF"/>
              </a:buClr>
              <a:buSzPts val="3000"/>
              <a:buFont typeface="Oswald"/>
              <a:buNone/>
              <a:defRPr sz="4400" b="0" i="0" u="none" strike="noStrike" cap="none">
                <a:solidFill>
                  <a:srgbClr val="FFFFFF"/>
                </a:solidFill>
                <a:latin typeface="Oswald"/>
                <a:ea typeface="Oswald"/>
                <a:cs typeface="Oswald"/>
                <a:sym typeface="Oswald"/>
              </a:defRPr>
            </a:lvl1pPr>
            <a:lvl2pPr lvl="1" indent="0">
              <a:spcBef>
                <a:spcPts val="0"/>
              </a:spcBef>
              <a:spcAft>
                <a:spcPts val="0"/>
              </a:spcAft>
              <a:buClr>
                <a:srgbClr val="FFFFFF"/>
              </a:buClr>
              <a:buSzPts val="1400"/>
              <a:buFont typeface="Oswald"/>
              <a:buNone/>
              <a:defRPr sz="1800">
                <a:solidFill>
                  <a:srgbClr val="FFFFFF"/>
                </a:solidFill>
                <a:latin typeface="Oswald"/>
                <a:ea typeface="Oswald"/>
                <a:cs typeface="Oswald"/>
                <a:sym typeface="Oswald"/>
              </a:defRPr>
            </a:lvl2pPr>
            <a:lvl3pPr lvl="2" indent="0">
              <a:spcBef>
                <a:spcPts val="0"/>
              </a:spcBef>
              <a:spcAft>
                <a:spcPts val="0"/>
              </a:spcAft>
              <a:buClr>
                <a:srgbClr val="FFFFFF"/>
              </a:buClr>
              <a:buSzPts val="1400"/>
              <a:buFont typeface="Oswald"/>
              <a:buNone/>
              <a:defRPr sz="1800">
                <a:solidFill>
                  <a:srgbClr val="FFFFFF"/>
                </a:solidFill>
                <a:latin typeface="Oswald"/>
                <a:ea typeface="Oswald"/>
                <a:cs typeface="Oswald"/>
                <a:sym typeface="Oswald"/>
              </a:defRPr>
            </a:lvl3pPr>
            <a:lvl4pPr lvl="3" indent="0">
              <a:spcBef>
                <a:spcPts val="0"/>
              </a:spcBef>
              <a:spcAft>
                <a:spcPts val="0"/>
              </a:spcAft>
              <a:buClr>
                <a:srgbClr val="FFFFFF"/>
              </a:buClr>
              <a:buSzPts val="1400"/>
              <a:buFont typeface="Oswald"/>
              <a:buNone/>
              <a:defRPr sz="1800">
                <a:solidFill>
                  <a:srgbClr val="FFFFFF"/>
                </a:solidFill>
                <a:latin typeface="Oswald"/>
                <a:ea typeface="Oswald"/>
                <a:cs typeface="Oswald"/>
                <a:sym typeface="Oswald"/>
              </a:defRPr>
            </a:lvl4pPr>
            <a:lvl5pPr lvl="4" indent="0">
              <a:spcBef>
                <a:spcPts val="0"/>
              </a:spcBef>
              <a:spcAft>
                <a:spcPts val="0"/>
              </a:spcAft>
              <a:buClr>
                <a:srgbClr val="FFFFFF"/>
              </a:buClr>
              <a:buSzPts val="1400"/>
              <a:buFont typeface="Oswald"/>
              <a:buNone/>
              <a:defRPr sz="1800">
                <a:solidFill>
                  <a:srgbClr val="FFFFFF"/>
                </a:solidFill>
                <a:latin typeface="Oswald"/>
                <a:ea typeface="Oswald"/>
                <a:cs typeface="Oswald"/>
                <a:sym typeface="Oswald"/>
              </a:defRPr>
            </a:lvl5pPr>
            <a:lvl6pPr lvl="5" indent="0">
              <a:spcBef>
                <a:spcPts val="0"/>
              </a:spcBef>
              <a:spcAft>
                <a:spcPts val="0"/>
              </a:spcAft>
              <a:buClr>
                <a:srgbClr val="FFFFFF"/>
              </a:buClr>
              <a:buSzPts val="1400"/>
              <a:buFont typeface="Oswald"/>
              <a:buNone/>
              <a:defRPr sz="1800">
                <a:solidFill>
                  <a:srgbClr val="FFFFFF"/>
                </a:solidFill>
                <a:latin typeface="Oswald"/>
                <a:ea typeface="Oswald"/>
                <a:cs typeface="Oswald"/>
                <a:sym typeface="Oswald"/>
              </a:defRPr>
            </a:lvl6pPr>
            <a:lvl7pPr lvl="6" indent="0">
              <a:spcBef>
                <a:spcPts val="0"/>
              </a:spcBef>
              <a:spcAft>
                <a:spcPts val="0"/>
              </a:spcAft>
              <a:buClr>
                <a:srgbClr val="FFFFFF"/>
              </a:buClr>
              <a:buSzPts val="1400"/>
              <a:buFont typeface="Oswald"/>
              <a:buNone/>
              <a:defRPr sz="1800">
                <a:solidFill>
                  <a:srgbClr val="FFFFFF"/>
                </a:solidFill>
                <a:latin typeface="Oswald"/>
                <a:ea typeface="Oswald"/>
                <a:cs typeface="Oswald"/>
                <a:sym typeface="Oswald"/>
              </a:defRPr>
            </a:lvl7pPr>
            <a:lvl8pPr lvl="7" indent="0">
              <a:spcBef>
                <a:spcPts val="0"/>
              </a:spcBef>
              <a:spcAft>
                <a:spcPts val="0"/>
              </a:spcAft>
              <a:buClr>
                <a:srgbClr val="FFFFFF"/>
              </a:buClr>
              <a:buSzPts val="1400"/>
              <a:buFont typeface="Oswald"/>
              <a:buNone/>
              <a:defRPr sz="1800">
                <a:solidFill>
                  <a:srgbClr val="FFFFFF"/>
                </a:solidFill>
                <a:latin typeface="Oswald"/>
                <a:ea typeface="Oswald"/>
                <a:cs typeface="Oswald"/>
                <a:sym typeface="Oswald"/>
              </a:defRPr>
            </a:lvl8pPr>
            <a:lvl9pPr lvl="8" indent="0">
              <a:spcBef>
                <a:spcPts val="0"/>
              </a:spcBef>
              <a:spcAft>
                <a:spcPts val="0"/>
              </a:spcAft>
              <a:buClr>
                <a:srgbClr val="FFFFFF"/>
              </a:buClr>
              <a:buSzPts val="1400"/>
              <a:buFont typeface="Oswald"/>
              <a:buNone/>
              <a:defRPr sz="1800">
                <a:solidFill>
                  <a:srgbClr val="FFFFFF"/>
                </a:solidFill>
                <a:latin typeface="Oswald"/>
                <a:ea typeface="Oswald"/>
                <a:cs typeface="Oswald"/>
                <a:sym typeface="Oswald"/>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1">
  <p:cSld name="TITLE_ONLY_1">
    <p:bg>
      <p:bgPr>
        <a:solidFill>
          <a:schemeClr val="accent3"/>
        </a:solidFill>
        <a:effectLst/>
      </p:bgPr>
    </p:bg>
    <p:spTree>
      <p:nvGrpSpPr>
        <p:cNvPr id="1" name="Shape 55"/>
        <p:cNvGrpSpPr/>
        <p:nvPr/>
      </p:nvGrpSpPr>
      <p:grpSpPr>
        <a:xfrm>
          <a:off x="0" y="0"/>
          <a:ext cx="0" cy="0"/>
          <a:chOff x="0" y="0"/>
          <a:chExt cx="0" cy="0"/>
        </a:xfrm>
      </p:grpSpPr>
      <p:sp>
        <p:nvSpPr>
          <p:cNvPr id="56" name="Google Shape;56;p12"/>
          <p:cNvSpPr txBox="1">
            <a:spLocks noGrp="1"/>
          </p:cNvSpPr>
          <p:nvPr>
            <p:ph type="title"/>
          </p:nvPr>
        </p:nvSpPr>
        <p:spPr>
          <a:xfrm>
            <a:off x="457200" y="2143054"/>
            <a:ext cx="8229600" cy="857400"/>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Clr>
                <a:srgbClr val="FFFFFF"/>
              </a:buClr>
              <a:buSzPts val="3000"/>
              <a:buFont typeface="Oswald"/>
              <a:buNone/>
              <a:defRPr sz="4400" b="0" i="0" u="none" strike="noStrike" cap="none">
                <a:solidFill>
                  <a:srgbClr val="FFFFFF"/>
                </a:solidFill>
                <a:latin typeface="Oswald"/>
                <a:ea typeface="Oswald"/>
                <a:cs typeface="Oswald"/>
                <a:sym typeface="Oswald"/>
              </a:defRPr>
            </a:lvl1pPr>
            <a:lvl2pPr lvl="1" indent="0" rtl="0">
              <a:spcBef>
                <a:spcPts val="0"/>
              </a:spcBef>
              <a:spcAft>
                <a:spcPts val="0"/>
              </a:spcAft>
              <a:buClr>
                <a:srgbClr val="FFFFFF"/>
              </a:buClr>
              <a:buSzPts val="1400"/>
              <a:buFont typeface="Oswald"/>
              <a:buNone/>
              <a:defRPr sz="1800">
                <a:solidFill>
                  <a:srgbClr val="FFFFFF"/>
                </a:solidFill>
                <a:latin typeface="Oswald"/>
                <a:ea typeface="Oswald"/>
                <a:cs typeface="Oswald"/>
                <a:sym typeface="Oswald"/>
              </a:defRPr>
            </a:lvl2pPr>
            <a:lvl3pPr lvl="2" indent="0" rtl="0">
              <a:spcBef>
                <a:spcPts val="0"/>
              </a:spcBef>
              <a:spcAft>
                <a:spcPts val="0"/>
              </a:spcAft>
              <a:buClr>
                <a:srgbClr val="FFFFFF"/>
              </a:buClr>
              <a:buSzPts val="1400"/>
              <a:buFont typeface="Oswald"/>
              <a:buNone/>
              <a:defRPr sz="1800">
                <a:solidFill>
                  <a:srgbClr val="FFFFFF"/>
                </a:solidFill>
                <a:latin typeface="Oswald"/>
                <a:ea typeface="Oswald"/>
                <a:cs typeface="Oswald"/>
                <a:sym typeface="Oswald"/>
              </a:defRPr>
            </a:lvl3pPr>
            <a:lvl4pPr lvl="3" indent="0" rtl="0">
              <a:spcBef>
                <a:spcPts val="0"/>
              </a:spcBef>
              <a:spcAft>
                <a:spcPts val="0"/>
              </a:spcAft>
              <a:buClr>
                <a:srgbClr val="FFFFFF"/>
              </a:buClr>
              <a:buSzPts val="1400"/>
              <a:buFont typeface="Oswald"/>
              <a:buNone/>
              <a:defRPr sz="1800">
                <a:solidFill>
                  <a:srgbClr val="FFFFFF"/>
                </a:solidFill>
                <a:latin typeface="Oswald"/>
                <a:ea typeface="Oswald"/>
                <a:cs typeface="Oswald"/>
                <a:sym typeface="Oswald"/>
              </a:defRPr>
            </a:lvl4pPr>
            <a:lvl5pPr lvl="4" indent="0" rtl="0">
              <a:spcBef>
                <a:spcPts val="0"/>
              </a:spcBef>
              <a:spcAft>
                <a:spcPts val="0"/>
              </a:spcAft>
              <a:buClr>
                <a:srgbClr val="FFFFFF"/>
              </a:buClr>
              <a:buSzPts val="1400"/>
              <a:buFont typeface="Oswald"/>
              <a:buNone/>
              <a:defRPr sz="1800">
                <a:solidFill>
                  <a:srgbClr val="FFFFFF"/>
                </a:solidFill>
                <a:latin typeface="Oswald"/>
                <a:ea typeface="Oswald"/>
                <a:cs typeface="Oswald"/>
                <a:sym typeface="Oswald"/>
              </a:defRPr>
            </a:lvl5pPr>
            <a:lvl6pPr lvl="5" indent="0" rtl="0">
              <a:spcBef>
                <a:spcPts val="0"/>
              </a:spcBef>
              <a:spcAft>
                <a:spcPts val="0"/>
              </a:spcAft>
              <a:buClr>
                <a:srgbClr val="FFFFFF"/>
              </a:buClr>
              <a:buSzPts val="1400"/>
              <a:buFont typeface="Oswald"/>
              <a:buNone/>
              <a:defRPr sz="1800">
                <a:solidFill>
                  <a:srgbClr val="FFFFFF"/>
                </a:solidFill>
                <a:latin typeface="Oswald"/>
                <a:ea typeface="Oswald"/>
                <a:cs typeface="Oswald"/>
                <a:sym typeface="Oswald"/>
              </a:defRPr>
            </a:lvl6pPr>
            <a:lvl7pPr lvl="6" indent="0" rtl="0">
              <a:spcBef>
                <a:spcPts val="0"/>
              </a:spcBef>
              <a:spcAft>
                <a:spcPts val="0"/>
              </a:spcAft>
              <a:buClr>
                <a:srgbClr val="FFFFFF"/>
              </a:buClr>
              <a:buSzPts val="1400"/>
              <a:buFont typeface="Oswald"/>
              <a:buNone/>
              <a:defRPr sz="1800">
                <a:solidFill>
                  <a:srgbClr val="FFFFFF"/>
                </a:solidFill>
                <a:latin typeface="Oswald"/>
                <a:ea typeface="Oswald"/>
                <a:cs typeface="Oswald"/>
                <a:sym typeface="Oswald"/>
              </a:defRPr>
            </a:lvl7pPr>
            <a:lvl8pPr lvl="7" indent="0" rtl="0">
              <a:spcBef>
                <a:spcPts val="0"/>
              </a:spcBef>
              <a:spcAft>
                <a:spcPts val="0"/>
              </a:spcAft>
              <a:buClr>
                <a:srgbClr val="FFFFFF"/>
              </a:buClr>
              <a:buSzPts val="1400"/>
              <a:buFont typeface="Oswald"/>
              <a:buNone/>
              <a:defRPr sz="1800">
                <a:solidFill>
                  <a:srgbClr val="FFFFFF"/>
                </a:solidFill>
                <a:latin typeface="Oswald"/>
                <a:ea typeface="Oswald"/>
                <a:cs typeface="Oswald"/>
                <a:sym typeface="Oswald"/>
              </a:defRPr>
            </a:lvl8pPr>
            <a:lvl9pPr lvl="8" indent="0" rtl="0">
              <a:spcBef>
                <a:spcPts val="0"/>
              </a:spcBef>
              <a:spcAft>
                <a:spcPts val="0"/>
              </a:spcAft>
              <a:buClr>
                <a:srgbClr val="FFFFFF"/>
              </a:buClr>
              <a:buSzPts val="1400"/>
              <a:buFont typeface="Oswald"/>
              <a:buNone/>
              <a:defRPr sz="1800">
                <a:solidFill>
                  <a:srgbClr val="FFFFFF"/>
                </a:solidFill>
                <a:latin typeface="Oswald"/>
                <a:ea typeface="Oswald"/>
                <a:cs typeface="Oswald"/>
                <a:sym typeface="Oswald"/>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1 1">
  <p:cSld name="TITLE_ONLY_1_1">
    <p:bg>
      <p:bgPr>
        <a:solidFill>
          <a:schemeClr val="accent6"/>
        </a:solidFill>
        <a:effectLst/>
      </p:bgPr>
    </p:bg>
    <p:spTree>
      <p:nvGrpSpPr>
        <p:cNvPr id="1" name="Shape 57"/>
        <p:cNvGrpSpPr/>
        <p:nvPr/>
      </p:nvGrpSpPr>
      <p:grpSpPr>
        <a:xfrm>
          <a:off x="0" y="0"/>
          <a:ext cx="0" cy="0"/>
          <a:chOff x="0" y="0"/>
          <a:chExt cx="0" cy="0"/>
        </a:xfrm>
      </p:grpSpPr>
      <p:sp>
        <p:nvSpPr>
          <p:cNvPr id="58" name="Google Shape;58;p13"/>
          <p:cNvSpPr txBox="1">
            <a:spLocks noGrp="1"/>
          </p:cNvSpPr>
          <p:nvPr>
            <p:ph type="title"/>
          </p:nvPr>
        </p:nvSpPr>
        <p:spPr>
          <a:xfrm>
            <a:off x="457200" y="2143054"/>
            <a:ext cx="8229600" cy="857400"/>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Clr>
                <a:srgbClr val="FFFFFF"/>
              </a:buClr>
              <a:buSzPts val="3000"/>
              <a:buFont typeface="Oswald"/>
              <a:buNone/>
              <a:defRPr sz="4400" b="0" i="0" u="none" strike="noStrike" cap="none">
                <a:solidFill>
                  <a:srgbClr val="FFFFFF"/>
                </a:solidFill>
                <a:latin typeface="Oswald"/>
                <a:ea typeface="Oswald"/>
                <a:cs typeface="Oswald"/>
                <a:sym typeface="Oswald"/>
              </a:defRPr>
            </a:lvl1pPr>
            <a:lvl2pPr lvl="1" indent="0" rtl="0">
              <a:spcBef>
                <a:spcPts val="0"/>
              </a:spcBef>
              <a:spcAft>
                <a:spcPts val="0"/>
              </a:spcAft>
              <a:buClr>
                <a:srgbClr val="FFFFFF"/>
              </a:buClr>
              <a:buSzPts val="1400"/>
              <a:buFont typeface="Oswald"/>
              <a:buNone/>
              <a:defRPr sz="1800">
                <a:solidFill>
                  <a:srgbClr val="FFFFFF"/>
                </a:solidFill>
                <a:latin typeface="Oswald"/>
                <a:ea typeface="Oswald"/>
                <a:cs typeface="Oswald"/>
                <a:sym typeface="Oswald"/>
              </a:defRPr>
            </a:lvl2pPr>
            <a:lvl3pPr lvl="2" indent="0" rtl="0">
              <a:spcBef>
                <a:spcPts val="0"/>
              </a:spcBef>
              <a:spcAft>
                <a:spcPts val="0"/>
              </a:spcAft>
              <a:buClr>
                <a:srgbClr val="FFFFFF"/>
              </a:buClr>
              <a:buSzPts val="1400"/>
              <a:buFont typeface="Oswald"/>
              <a:buNone/>
              <a:defRPr sz="1800">
                <a:solidFill>
                  <a:srgbClr val="FFFFFF"/>
                </a:solidFill>
                <a:latin typeface="Oswald"/>
                <a:ea typeface="Oswald"/>
                <a:cs typeface="Oswald"/>
                <a:sym typeface="Oswald"/>
              </a:defRPr>
            </a:lvl3pPr>
            <a:lvl4pPr lvl="3" indent="0" rtl="0">
              <a:spcBef>
                <a:spcPts val="0"/>
              </a:spcBef>
              <a:spcAft>
                <a:spcPts val="0"/>
              </a:spcAft>
              <a:buClr>
                <a:srgbClr val="FFFFFF"/>
              </a:buClr>
              <a:buSzPts val="1400"/>
              <a:buFont typeface="Oswald"/>
              <a:buNone/>
              <a:defRPr sz="1800">
                <a:solidFill>
                  <a:srgbClr val="FFFFFF"/>
                </a:solidFill>
                <a:latin typeface="Oswald"/>
                <a:ea typeface="Oswald"/>
                <a:cs typeface="Oswald"/>
                <a:sym typeface="Oswald"/>
              </a:defRPr>
            </a:lvl4pPr>
            <a:lvl5pPr lvl="4" indent="0" rtl="0">
              <a:spcBef>
                <a:spcPts val="0"/>
              </a:spcBef>
              <a:spcAft>
                <a:spcPts val="0"/>
              </a:spcAft>
              <a:buClr>
                <a:srgbClr val="FFFFFF"/>
              </a:buClr>
              <a:buSzPts val="1400"/>
              <a:buFont typeface="Oswald"/>
              <a:buNone/>
              <a:defRPr sz="1800">
                <a:solidFill>
                  <a:srgbClr val="FFFFFF"/>
                </a:solidFill>
                <a:latin typeface="Oswald"/>
                <a:ea typeface="Oswald"/>
                <a:cs typeface="Oswald"/>
                <a:sym typeface="Oswald"/>
              </a:defRPr>
            </a:lvl5pPr>
            <a:lvl6pPr lvl="5" indent="0" rtl="0">
              <a:spcBef>
                <a:spcPts val="0"/>
              </a:spcBef>
              <a:spcAft>
                <a:spcPts val="0"/>
              </a:spcAft>
              <a:buClr>
                <a:srgbClr val="FFFFFF"/>
              </a:buClr>
              <a:buSzPts val="1400"/>
              <a:buFont typeface="Oswald"/>
              <a:buNone/>
              <a:defRPr sz="1800">
                <a:solidFill>
                  <a:srgbClr val="FFFFFF"/>
                </a:solidFill>
                <a:latin typeface="Oswald"/>
                <a:ea typeface="Oswald"/>
                <a:cs typeface="Oswald"/>
                <a:sym typeface="Oswald"/>
              </a:defRPr>
            </a:lvl6pPr>
            <a:lvl7pPr lvl="6" indent="0" rtl="0">
              <a:spcBef>
                <a:spcPts val="0"/>
              </a:spcBef>
              <a:spcAft>
                <a:spcPts val="0"/>
              </a:spcAft>
              <a:buClr>
                <a:srgbClr val="FFFFFF"/>
              </a:buClr>
              <a:buSzPts val="1400"/>
              <a:buFont typeface="Oswald"/>
              <a:buNone/>
              <a:defRPr sz="1800">
                <a:solidFill>
                  <a:srgbClr val="FFFFFF"/>
                </a:solidFill>
                <a:latin typeface="Oswald"/>
                <a:ea typeface="Oswald"/>
                <a:cs typeface="Oswald"/>
                <a:sym typeface="Oswald"/>
              </a:defRPr>
            </a:lvl7pPr>
            <a:lvl8pPr lvl="7" indent="0" rtl="0">
              <a:spcBef>
                <a:spcPts val="0"/>
              </a:spcBef>
              <a:spcAft>
                <a:spcPts val="0"/>
              </a:spcAft>
              <a:buClr>
                <a:srgbClr val="FFFFFF"/>
              </a:buClr>
              <a:buSzPts val="1400"/>
              <a:buFont typeface="Oswald"/>
              <a:buNone/>
              <a:defRPr sz="1800">
                <a:solidFill>
                  <a:srgbClr val="FFFFFF"/>
                </a:solidFill>
                <a:latin typeface="Oswald"/>
                <a:ea typeface="Oswald"/>
                <a:cs typeface="Oswald"/>
                <a:sym typeface="Oswald"/>
              </a:defRPr>
            </a:lvl8pPr>
            <a:lvl9pPr lvl="8" indent="0" rtl="0">
              <a:spcBef>
                <a:spcPts val="0"/>
              </a:spcBef>
              <a:spcAft>
                <a:spcPts val="0"/>
              </a:spcAft>
              <a:buClr>
                <a:srgbClr val="FFFFFF"/>
              </a:buClr>
              <a:buSzPts val="1400"/>
              <a:buFont typeface="Oswald"/>
              <a:buNone/>
              <a:defRPr sz="1800">
                <a:solidFill>
                  <a:srgbClr val="FFFFFF"/>
                </a:solidFill>
                <a:latin typeface="Oswald"/>
                <a:ea typeface="Oswald"/>
                <a:cs typeface="Oswald"/>
                <a:sym typeface="Oswald"/>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3"/>
          <p:cNvSpPr txBox="1">
            <a:spLocks noGrp="1"/>
          </p:cNvSpPr>
          <p:nvPr>
            <p:ph type="title"/>
          </p:nvPr>
        </p:nvSpPr>
        <p:spPr>
          <a:xfrm>
            <a:off x="457200" y="205976"/>
            <a:ext cx="8229600" cy="695700"/>
          </a:xfrm>
          <a:prstGeom prst="rect">
            <a:avLst/>
          </a:prstGeom>
          <a:noFill/>
          <a:ln>
            <a:noFill/>
          </a:ln>
        </p:spPr>
        <p:txBody>
          <a:bodyPr spcFirstLastPara="1" wrap="square" lIns="91425" tIns="91425" rIns="91425" bIns="91425" anchor="ctr" anchorCtr="0">
            <a:noAutofit/>
          </a:bodyPr>
          <a:lstStyle>
            <a:lvl1pPr marL="0" marR="0" lvl="0" indent="0" rtl="0">
              <a:spcBef>
                <a:spcPts val="0"/>
              </a:spcBef>
              <a:spcAft>
                <a:spcPts val="0"/>
              </a:spcAft>
              <a:buClr>
                <a:srgbClr val="434343"/>
              </a:buClr>
              <a:buSzPts val="3000"/>
              <a:buFont typeface="Oswald"/>
              <a:buNone/>
              <a:defRPr sz="3000" b="0" i="0" u="none" strike="noStrike" cap="none">
                <a:solidFill>
                  <a:srgbClr val="434343"/>
                </a:solidFill>
                <a:latin typeface="Oswald"/>
                <a:ea typeface="Oswald"/>
                <a:cs typeface="Oswald"/>
                <a:sym typeface="Oswald"/>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23" name="Google Shape;23;p3"/>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lvl1pPr marL="457200" lvl="0" indent="-342900">
              <a:spcBef>
                <a:spcPts val="640"/>
              </a:spcBef>
              <a:spcAft>
                <a:spcPts val="0"/>
              </a:spcAft>
              <a:buSzPts val="1800"/>
              <a:buFont typeface="Avenir"/>
              <a:buChar char="•"/>
              <a:defRPr sz="1800">
                <a:latin typeface="Avenir"/>
                <a:ea typeface="Avenir"/>
                <a:cs typeface="Avenir"/>
                <a:sym typeface="Avenir"/>
              </a:defRPr>
            </a:lvl1pPr>
            <a:lvl2pPr marL="914400" lvl="1" indent="-342900">
              <a:spcBef>
                <a:spcPts val="560"/>
              </a:spcBef>
              <a:spcAft>
                <a:spcPts val="0"/>
              </a:spcAft>
              <a:buSzPts val="1800"/>
              <a:buFont typeface="Avenir"/>
              <a:buChar char="–"/>
              <a:defRPr>
                <a:latin typeface="Avenir"/>
                <a:ea typeface="Avenir"/>
                <a:cs typeface="Avenir"/>
                <a:sym typeface="Avenir"/>
              </a:defRPr>
            </a:lvl2pPr>
            <a:lvl3pPr marL="1371600" lvl="2" indent="-342900">
              <a:spcBef>
                <a:spcPts val="480"/>
              </a:spcBef>
              <a:spcAft>
                <a:spcPts val="0"/>
              </a:spcAft>
              <a:buSzPts val="1800"/>
              <a:buFont typeface="Avenir"/>
              <a:buChar char="•"/>
              <a:defRPr>
                <a:latin typeface="Avenir"/>
                <a:ea typeface="Avenir"/>
                <a:cs typeface="Avenir"/>
                <a:sym typeface="Avenir"/>
              </a:defRPr>
            </a:lvl3pPr>
            <a:lvl4pPr marL="1828800" lvl="3" indent="-342900">
              <a:spcBef>
                <a:spcPts val="400"/>
              </a:spcBef>
              <a:spcAft>
                <a:spcPts val="0"/>
              </a:spcAft>
              <a:buSzPts val="1800"/>
              <a:buFont typeface="Avenir"/>
              <a:buChar char="–"/>
              <a:defRPr>
                <a:latin typeface="Avenir"/>
                <a:ea typeface="Avenir"/>
                <a:cs typeface="Avenir"/>
                <a:sym typeface="Avenir"/>
              </a:defRPr>
            </a:lvl4pPr>
            <a:lvl5pPr marL="2286000" lvl="4" indent="-342900">
              <a:spcBef>
                <a:spcPts val="400"/>
              </a:spcBef>
              <a:spcAft>
                <a:spcPts val="0"/>
              </a:spcAft>
              <a:buSzPts val="1800"/>
              <a:buFont typeface="Avenir"/>
              <a:buChar char="»"/>
              <a:defRPr>
                <a:latin typeface="Avenir"/>
                <a:ea typeface="Avenir"/>
                <a:cs typeface="Avenir"/>
                <a:sym typeface="Avenir"/>
              </a:defRPr>
            </a:lvl5pPr>
            <a:lvl6pPr marL="2743200" lvl="5" indent="-342900">
              <a:spcBef>
                <a:spcPts val="400"/>
              </a:spcBef>
              <a:spcAft>
                <a:spcPts val="0"/>
              </a:spcAft>
              <a:buSzPts val="1800"/>
              <a:buFont typeface="Avenir"/>
              <a:buChar char="•"/>
              <a:defRPr>
                <a:latin typeface="Avenir"/>
                <a:ea typeface="Avenir"/>
                <a:cs typeface="Avenir"/>
                <a:sym typeface="Avenir"/>
              </a:defRPr>
            </a:lvl6pPr>
            <a:lvl7pPr marL="3200400" lvl="6" indent="-342900">
              <a:spcBef>
                <a:spcPts val="400"/>
              </a:spcBef>
              <a:spcAft>
                <a:spcPts val="0"/>
              </a:spcAft>
              <a:buSzPts val="1800"/>
              <a:buFont typeface="Avenir"/>
              <a:buChar char="•"/>
              <a:defRPr>
                <a:latin typeface="Avenir"/>
                <a:ea typeface="Avenir"/>
                <a:cs typeface="Avenir"/>
                <a:sym typeface="Avenir"/>
              </a:defRPr>
            </a:lvl7pPr>
            <a:lvl8pPr marL="3657600" lvl="7" indent="-342900">
              <a:spcBef>
                <a:spcPts val="400"/>
              </a:spcBef>
              <a:spcAft>
                <a:spcPts val="0"/>
              </a:spcAft>
              <a:buSzPts val="1800"/>
              <a:buFont typeface="Avenir"/>
              <a:buChar char="•"/>
              <a:defRPr>
                <a:latin typeface="Avenir"/>
                <a:ea typeface="Avenir"/>
                <a:cs typeface="Avenir"/>
                <a:sym typeface="Avenir"/>
              </a:defRPr>
            </a:lvl8pPr>
            <a:lvl9pPr marL="4114800" lvl="8" indent="-342900">
              <a:spcBef>
                <a:spcPts val="400"/>
              </a:spcBef>
              <a:spcAft>
                <a:spcPts val="0"/>
              </a:spcAft>
              <a:buSzPts val="1800"/>
              <a:buFont typeface="Avenir"/>
              <a:buChar char="•"/>
              <a:defRPr>
                <a:latin typeface="Avenir"/>
                <a:ea typeface="Avenir"/>
                <a:cs typeface="Avenir"/>
                <a:sym typeface="Aveni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Black">
  <p:cSld name="OBJECT_3">
    <p:spTree>
      <p:nvGrpSpPr>
        <p:cNvPr id="1" name="Shape 24"/>
        <p:cNvGrpSpPr/>
        <p:nvPr/>
      </p:nvGrpSpPr>
      <p:grpSpPr>
        <a:xfrm>
          <a:off x="0" y="0"/>
          <a:ext cx="0" cy="0"/>
          <a:chOff x="0" y="0"/>
          <a:chExt cx="0" cy="0"/>
        </a:xfrm>
      </p:grpSpPr>
      <p:sp>
        <p:nvSpPr>
          <p:cNvPr id="25" name="Google Shape;25;p4"/>
          <p:cNvSpPr txBox="1">
            <a:spLocks noGrp="1"/>
          </p:cNvSpPr>
          <p:nvPr>
            <p:ph type="title"/>
          </p:nvPr>
        </p:nvSpPr>
        <p:spPr>
          <a:xfrm>
            <a:off x="457200" y="205976"/>
            <a:ext cx="8229600" cy="695700"/>
          </a:xfrm>
          <a:prstGeom prst="rect">
            <a:avLst/>
          </a:prstGeom>
          <a:noFill/>
          <a:ln>
            <a:noFill/>
          </a:ln>
        </p:spPr>
        <p:txBody>
          <a:bodyPr spcFirstLastPara="1" wrap="square" lIns="91425" tIns="91425" rIns="91425" bIns="91425" anchor="ctr" anchorCtr="0">
            <a:noAutofit/>
          </a:bodyPr>
          <a:lstStyle>
            <a:lvl1pPr marL="0" marR="0" lvl="0" indent="0" rtl="0">
              <a:spcBef>
                <a:spcPts val="0"/>
              </a:spcBef>
              <a:spcAft>
                <a:spcPts val="0"/>
              </a:spcAft>
              <a:buClr>
                <a:srgbClr val="434343"/>
              </a:buClr>
              <a:buSzPts val="3000"/>
              <a:buFont typeface="Oswald"/>
              <a:buNone/>
              <a:defRPr sz="3000" b="0" i="0" u="none" strike="noStrike" cap="none">
                <a:solidFill>
                  <a:srgbClr val="434343"/>
                </a:solidFill>
                <a:latin typeface="Oswald"/>
                <a:ea typeface="Oswald"/>
                <a:cs typeface="Oswald"/>
                <a:sym typeface="Oswald"/>
              </a:defRPr>
            </a:lvl1pPr>
            <a:lvl2pPr lvl="1" indent="0" rtl="0">
              <a:spcBef>
                <a:spcPts val="0"/>
              </a:spcBef>
              <a:spcAft>
                <a:spcPts val="0"/>
              </a:spcAft>
              <a:buSzPts val="1400"/>
              <a:buNone/>
              <a:defRPr sz="1800"/>
            </a:lvl2pPr>
            <a:lvl3pPr lvl="2" indent="0" rtl="0">
              <a:spcBef>
                <a:spcPts val="0"/>
              </a:spcBef>
              <a:spcAft>
                <a:spcPts val="0"/>
              </a:spcAft>
              <a:buSzPts val="1400"/>
              <a:buNone/>
              <a:defRPr sz="1800"/>
            </a:lvl3pPr>
            <a:lvl4pPr lvl="3" indent="0" rtl="0">
              <a:spcBef>
                <a:spcPts val="0"/>
              </a:spcBef>
              <a:spcAft>
                <a:spcPts val="0"/>
              </a:spcAft>
              <a:buSzPts val="1400"/>
              <a:buNone/>
              <a:defRPr sz="1800"/>
            </a:lvl4pPr>
            <a:lvl5pPr lvl="4" indent="0" rtl="0">
              <a:spcBef>
                <a:spcPts val="0"/>
              </a:spcBef>
              <a:spcAft>
                <a:spcPts val="0"/>
              </a:spcAft>
              <a:buSzPts val="1400"/>
              <a:buNone/>
              <a:defRPr sz="1800"/>
            </a:lvl5pPr>
            <a:lvl6pPr lvl="5" indent="0" rtl="0">
              <a:spcBef>
                <a:spcPts val="0"/>
              </a:spcBef>
              <a:spcAft>
                <a:spcPts val="0"/>
              </a:spcAft>
              <a:buSzPts val="1400"/>
              <a:buNone/>
              <a:defRPr sz="1800"/>
            </a:lvl6pPr>
            <a:lvl7pPr lvl="6" indent="0" rtl="0">
              <a:spcBef>
                <a:spcPts val="0"/>
              </a:spcBef>
              <a:spcAft>
                <a:spcPts val="0"/>
              </a:spcAft>
              <a:buSzPts val="1400"/>
              <a:buNone/>
              <a:defRPr sz="1800"/>
            </a:lvl7pPr>
            <a:lvl8pPr lvl="7" indent="0" rtl="0">
              <a:spcBef>
                <a:spcPts val="0"/>
              </a:spcBef>
              <a:spcAft>
                <a:spcPts val="0"/>
              </a:spcAft>
              <a:buSzPts val="1400"/>
              <a:buNone/>
              <a:defRPr sz="1800"/>
            </a:lvl8pPr>
            <a:lvl9pPr lvl="8" indent="0" rtl="0">
              <a:spcBef>
                <a:spcPts val="0"/>
              </a:spcBef>
              <a:spcAft>
                <a:spcPts val="0"/>
              </a:spcAft>
              <a:buSzPts val="1400"/>
              <a:buNone/>
              <a:defRPr sz="1800"/>
            </a:lvl9pPr>
          </a:lstStyle>
          <a:p>
            <a:endParaRPr/>
          </a:p>
        </p:txBody>
      </p:sp>
      <p:pic>
        <p:nvPicPr>
          <p:cNvPr id="26" name="Google Shape;26;p4" descr="LeanDog_Otis.png"/>
          <p:cNvPicPr preferRelativeResize="0"/>
          <p:nvPr/>
        </p:nvPicPr>
        <p:blipFill rotWithShape="1">
          <a:blip r:embed="rId2">
            <a:alphaModFix/>
          </a:blip>
          <a:srcRect/>
          <a:stretch/>
        </p:blipFill>
        <p:spPr>
          <a:xfrm>
            <a:off x="8187083" y="4214410"/>
            <a:ext cx="818700" cy="814800"/>
          </a:xfrm>
          <a:prstGeom prst="rect">
            <a:avLst/>
          </a:prstGeom>
          <a:noFill/>
          <a:ln>
            <a:noFill/>
          </a:ln>
        </p:spPr>
      </p:pic>
      <p:sp>
        <p:nvSpPr>
          <p:cNvPr id="27" name="Google Shape;27;p4"/>
          <p:cNvSpPr txBox="1">
            <a:spLocks noGrp="1"/>
          </p:cNvSpPr>
          <p:nvPr>
            <p:ph type="sldNum" idx="12"/>
          </p:nvPr>
        </p:nvSpPr>
        <p:spPr>
          <a:xfrm>
            <a:off x="138225" y="4851175"/>
            <a:ext cx="548700" cy="178200"/>
          </a:xfrm>
          <a:prstGeom prst="rect">
            <a:avLst/>
          </a:prstGeom>
        </p:spPr>
        <p:txBody>
          <a:bodyPr spcFirstLastPara="1" wrap="square" lIns="91425" tIns="91425" rIns="91425" bIns="91425" anchor="ctr" anchorCtr="0">
            <a:noAutofit/>
          </a:bodyPr>
          <a:lstStyle>
            <a:lvl1pPr lvl="0" algn="l" rtl="0">
              <a:buNone/>
              <a:defRPr/>
            </a:lvl1pPr>
            <a:lvl2pPr lvl="1" algn="l" rtl="0">
              <a:buNone/>
              <a:defRPr/>
            </a:lvl2pPr>
            <a:lvl3pPr lvl="2" algn="l" rtl="0">
              <a:buNone/>
              <a:defRPr/>
            </a:lvl3pPr>
            <a:lvl4pPr lvl="3" algn="l" rtl="0">
              <a:buNone/>
              <a:defRPr/>
            </a:lvl4pPr>
            <a:lvl5pPr lvl="4" algn="l" rtl="0">
              <a:buNone/>
              <a:defRPr/>
            </a:lvl5pPr>
            <a:lvl6pPr lvl="5" algn="l" rtl="0">
              <a:buNone/>
              <a:defRPr/>
            </a:lvl6pPr>
            <a:lvl7pPr lvl="6" algn="l" rtl="0">
              <a:buNone/>
              <a:defRPr/>
            </a:lvl7pPr>
            <a:lvl8pPr lvl="7" algn="l" rtl="0">
              <a:buNone/>
              <a:defRPr/>
            </a:lvl8pPr>
            <a:lvl9pPr lvl="8" algn="l" rtl="0">
              <a:buNone/>
              <a:defRPr/>
            </a:lvl9pPr>
          </a:lstStyle>
          <a:p>
            <a:pPr marL="0" lvl="0" indent="0" algn="l" rtl="0">
              <a:spcBef>
                <a:spcPts val="0"/>
              </a:spcBef>
              <a:spcAft>
                <a:spcPts val="0"/>
              </a:spcAft>
              <a:buNone/>
            </a:pPr>
            <a:fld id="{00000000-1234-1234-1234-123412341234}" type="slidenum">
              <a:rPr lang="en-US"/>
              <a:t>‹#›</a:t>
            </a:fld>
            <a:endParaRPr/>
          </a:p>
        </p:txBody>
      </p:sp>
      <p:pic>
        <p:nvPicPr>
          <p:cNvPr id="28" name="Google Shape;28;p4"/>
          <p:cNvPicPr preferRelativeResize="0"/>
          <p:nvPr/>
        </p:nvPicPr>
        <p:blipFill>
          <a:blip r:embed="rId3">
            <a:alphaModFix/>
          </a:blip>
          <a:stretch>
            <a:fillRect/>
          </a:stretch>
        </p:blipFill>
        <p:spPr>
          <a:xfrm>
            <a:off x="457200" y="901675"/>
            <a:ext cx="7729800" cy="3312725"/>
          </a:xfrm>
          <a:prstGeom prst="rect">
            <a:avLst/>
          </a:prstGeom>
          <a:noFill/>
          <a:ln>
            <a:noFill/>
          </a:ln>
        </p:spPr>
      </p:pic>
      <p:sp>
        <p:nvSpPr>
          <p:cNvPr id="29" name="Google Shape;29;p4"/>
          <p:cNvSpPr txBox="1">
            <a:spLocks noGrp="1"/>
          </p:cNvSpPr>
          <p:nvPr>
            <p:ph type="body" idx="1"/>
          </p:nvPr>
        </p:nvSpPr>
        <p:spPr>
          <a:xfrm>
            <a:off x="457200" y="901675"/>
            <a:ext cx="7729800" cy="3312600"/>
          </a:xfrm>
          <a:prstGeom prst="rect">
            <a:avLst/>
          </a:prstGeom>
        </p:spPr>
        <p:txBody>
          <a:bodyPr spcFirstLastPara="1" wrap="square" lIns="91425" tIns="91425" rIns="91425" bIns="91425" anchor="t" anchorCtr="0">
            <a:noAutofit/>
          </a:bodyPr>
          <a:lstStyle>
            <a:lvl1pPr marL="457200" lvl="0" indent="-342900" rtl="0">
              <a:spcBef>
                <a:spcPts val="640"/>
              </a:spcBef>
              <a:spcAft>
                <a:spcPts val="0"/>
              </a:spcAft>
              <a:buClr>
                <a:srgbClr val="FFFFFF"/>
              </a:buClr>
              <a:buSzPts val="1800"/>
              <a:buFont typeface="Consolas"/>
              <a:buChar char="•"/>
              <a:defRPr sz="1800">
                <a:solidFill>
                  <a:srgbClr val="FFFFFF"/>
                </a:solidFill>
                <a:latin typeface="Consolas"/>
                <a:ea typeface="Consolas"/>
                <a:cs typeface="Consolas"/>
                <a:sym typeface="Consolas"/>
              </a:defRPr>
            </a:lvl1pPr>
            <a:lvl2pPr marL="914400" lvl="1" indent="-342900" rtl="0">
              <a:spcBef>
                <a:spcPts val="560"/>
              </a:spcBef>
              <a:spcAft>
                <a:spcPts val="0"/>
              </a:spcAft>
              <a:buClr>
                <a:srgbClr val="FFFFFF"/>
              </a:buClr>
              <a:buSzPts val="1800"/>
              <a:buFont typeface="Consolas"/>
              <a:buChar char="–"/>
              <a:defRPr>
                <a:solidFill>
                  <a:srgbClr val="FFFFFF"/>
                </a:solidFill>
                <a:latin typeface="Consolas"/>
                <a:ea typeface="Consolas"/>
                <a:cs typeface="Consolas"/>
                <a:sym typeface="Consolas"/>
              </a:defRPr>
            </a:lvl2pPr>
            <a:lvl3pPr marL="1371600" lvl="2" indent="-342900" rtl="0">
              <a:spcBef>
                <a:spcPts val="480"/>
              </a:spcBef>
              <a:spcAft>
                <a:spcPts val="0"/>
              </a:spcAft>
              <a:buClr>
                <a:srgbClr val="FFFFFF"/>
              </a:buClr>
              <a:buSzPts val="1800"/>
              <a:buFont typeface="Consolas"/>
              <a:buChar char="•"/>
              <a:defRPr>
                <a:solidFill>
                  <a:srgbClr val="FFFFFF"/>
                </a:solidFill>
                <a:latin typeface="Consolas"/>
                <a:ea typeface="Consolas"/>
                <a:cs typeface="Consolas"/>
                <a:sym typeface="Consolas"/>
              </a:defRPr>
            </a:lvl3pPr>
            <a:lvl4pPr marL="1828800" lvl="3" indent="-342900" rtl="0">
              <a:spcBef>
                <a:spcPts val="400"/>
              </a:spcBef>
              <a:spcAft>
                <a:spcPts val="0"/>
              </a:spcAft>
              <a:buClr>
                <a:srgbClr val="FFFFFF"/>
              </a:buClr>
              <a:buSzPts val="1800"/>
              <a:buFont typeface="Consolas"/>
              <a:buChar char="–"/>
              <a:defRPr>
                <a:solidFill>
                  <a:srgbClr val="FFFFFF"/>
                </a:solidFill>
                <a:latin typeface="Consolas"/>
                <a:ea typeface="Consolas"/>
                <a:cs typeface="Consolas"/>
                <a:sym typeface="Consolas"/>
              </a:defRPr>
            </a:lvl4pPr>
            <a:lvl5pPr marL="2286000" lvl="4" indent="-342900" rtl="0">
              <a:spcBef>
                <a:spcPts val="400"/>
              </a:spcBef>
              <a:spcAft>
                <a:spcPts val="0"/>
              </a:spcAft>
              <a:buClr>
                <a:srgbClr val="FFFFFF"/>
              </a:buClr>
              <a:buSzPts val="1800"/>
              <a:buFont typeface="Consolas"/>
              <a:buChar char="»"/>
              <a:defRPr>
                <a:solidFill>
                  <a:srgbClr val="FFFFFF"/>
                </a:solidFill>
                <a:latin typeface="Consolas"/>
                <a:ea typeface="Consolas"/>
                <a:cs typeface="Consolas"/>
                <a:sym typeface="Consolas"/>
              </a:defRPr>
            </a:lvl5pPr>
            <a:lvl6pPr marL="2743200" lvl="5" indent="-342900" rtl="0">
              <a:spcBef>
                <a:spcPts val="400"/>
              </a:spcBef>
              <a:spcAft>
                <a:spcPts val="0"/>
              </a:spcAft>
              <a:buClr>
                <a:srgbClr val="FFFFFF"/>
              </a:buClr>
              <a:buSzPts val="1800"/>
              <a:buFont typeface="Consolas"/>
              <a:buChar char="•"/>
              <a:defRPr>
                <a:solidFill>
                  <a:srgbClr val="FFFFFF"/>
                </a:solidFill>
                <a:latin typeface="Consolas"/>
                <a:ea typeface="Consolas"/>
                <a:cs typeface="Consolas"/>
                <a:sym typeface="Consolas"/>
              </a:defRPr>
            </a:lvl6pPr>
            <a:lvl7pPr marL="3200400" lvl="6" indent="-342900" rtl="0">
              <a:spcBef>
                <a:spcPts val="400"/>
              </a:spcBef>
              <a:spcAft>
                <a:spcPts val="0"/>
              </a:spcAft>
              <a:buClr>
                <a:srgbClr val="FFFFFF"/>
              </a:buClr>
              <a:buSzPts val="1800"/>
              <a:buFont typeface="Consolas"/>
              <a:buChar char="•"/>
              <a:defRPr>
                <a:solidFill>
                  <a:srgbClr val="FFFFFF"/>
                </a:solidFill>
                <a:latin typeface="Consolas"/>
                <a:ea typeface="Consolas"/>
                <a:cs typeface="Consolas"/>
                <a:sym typeface="Consolas"/>
              </a:defRPr>
            </a:lvl7pPr>
            <a:lvl8pPr marL="3657600" lvl="7" indent="-342900" rtl="0">
              <a:spcBef>
                <a:spcPts val="400"/>
              </a:spcBef>
              <a:spcAft>
                <a:spcPts val="0"/>
              </a:spcAft>
              <a:buClr>
                <a:srgbClr val="FFFFFF"/>
              </a:buClr>
              <a:buSzPts val="1800"/>
              <a:buFont typeface="Consolas"/>
              <a:buChar char="•"/>
              <a:defRPr>
                <a:solidFill>
                  <a:srgbClr val="FFFFFF"/>
                </a:solidFill>
                <a:latin typeface="Consolas"/>
                <a:ea typeface="Consolas"/>
                <a:cs typeface="Consolas"/>
                <a:sym typeface="Consolas"/>
              </a:defRPr>
            </a:lvl8pPr>
            <a:lvl9pPr marL="4114800" lvl="8" indent="-342900" rtl="0">
              <a:spcBef>
                <a:spcPts val="400"/>
              </a:spcBef>
              <a:spcAft>
                <a:spcPts val="0"/>
              </a:spcAft>
              <a:buClr>
                <a:srgbClr val="FFFFFF"/>
              </a:buClr>
              <a:buSzPts val="1800"/>
              <a:buFont typeface="Consolas"/>
              <a:buChar char="•"/>
              <a:defRPr>
                <a:solidFill>
                  <a:srgbClr val="FFFFFF"/>
                </a:solidFill>
                <a:latin typeface="Consolas"/>
                <a:ea typeface="Consolas"/>
                <a:cs typeface="Consolas"/>
                <a:sym typeface="Consolas"/>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ntent">
  <p:cSld name="OBJECT_2">
    <p:spTree>
      <p:nvGrpSpPr>
        <p:cNvPr id="1" name="Shape 30"/>
        <p:cNvGrpSpPr/>
        <p:nvPr/>
      </p:nvGrpSpPr>
      <p:grpSpPr>
        <a:xfrm>
          <a:off x="0" y="0"/>
          <a:ext cx="0" cy="0"/>
          <a:chOff x="0" y="0"/>
          <a:chExt cx="0" cy="0"/>
        </a:xfrm>
      </p:grpSpPr>
      <p:pic>
        <p:nvPicPr>
          <p:cNvPr id="31" name="Google Shape;31;p5" descr="LeanDog_Otis.png"/>
          <p:cNvPicPr preferRelativeResize="0"/>
          <p:nvPr/>
        </p:nvPicPr>
        <p:blipFill rotWithShape="1">
          <a:blip r:embed="rId2">
            <a:alphaModFix/>
          </a:blip>
          <a:srcRect/>
          <a:stretch/>
        </p:blipFill>
        <p:spPr>
          <a:xfrm>
            <a:off x="8187083" y="4214410"/>
            <a:ext cx="818700" cy="814800"/>
          </a:xfrm>
          <a:prstGeom prst="rect">
            <a:avLst/>
          </a:prstGeom>
          <a:noFill/>
          <a:ln>
            <a:noFill/>
          </a:ln>
        </p:spPr>
      </p:pic>
      <p:sp>
        <p:nvSpPr>
          <p:cNvPr id="32" name="Google Shape;32;p5"/>
          <p:cNvSpPr txBox="1">
            <a:spLocks noGrp="1"/>
          </p:cNvSpPr>
          <p:nvPr>
            <p:ph type="sldNum" idx="12"/>
          </p:nvPr>
        </p:nvSpPr>
        <p:spPr>
          <a:xfrm>
            <a:off x="138225" y="4851175"/>
            <a:ext cx="548700" cy="178200"/>
          </a:xfrm>
          <a:prstGeom prst="rect">
            <a:avLst/>
          </a:prstGeom>
        </p:spPr>
        <p:txBody>
          <a:bodyPr spcFirstLastPara="1" wrap="square" lIns="91425" tIns="91425" rIns="91425" bIns="91425" anchor="ctr" anchorCtr="0">
            <a:noAutofit/>
          </a:bodyPr>
          <a:lstStyle>
            <a:lvl1pPr lvl="0" algn="l" rtl="0">
              <a:buNone/>
              <a:defRPr/>
            </a:lvl1pPr>
            <a:lvl2pPr lvl="1" algn="l" rtl="0">
              <a:buNone/>
              <a:defRPr/>
            </a:lvl2pPr>
            <a:lvl3pPr lvl="2" algn="l" rtl="0">
              <a:buNone/>
              <a:defRPr/>
            </a:lvl3pPr>
            <a:lvl4pPr lvl="3" algn="l" rtl="0">
              <a:buNone/>
              <a:defRPr/>
            </a:lvl4pPr>
            <a:lvl5pPr lvl="4" algn="l" rtl="0">
              <a:buNone/>
              <a:defRPr/>
            </a:lvl5pPr>
            <a:lvl6pPr lvl="5" algn="l" rtl="0">
              <a:buNone/>
              <a:defRPr/>
            </a:lvl6pPr>
            <a:lvl7pPr lvl="6" algn="l" rtl="0">
              <a:buNone/>
              <a:defRPr/>
            </a:lvl7pPr>
            <a:lvl8pPr lvl="7" algn="l" rtl="0">
              <a:buNone/>
              <a:defRPr/>
            </a:lvl8pPr>
            <a:lvl9pPr lvl="8" algn="l" rtl="0">
              <a:buNone/>
              <a:defRPr/>
            </a:lvl9pPr>
          </a:lstStyle>
          <a:p>
            <a:pPr marL="0" lvl="0" indent="0" algn="l" rtl="0">
              <a:spcBef>
                <a:spcPts val="0"/>
              </a:spcBef>
              <a:spcAft>
                <a:spcPts val="0"/>
              </a:spcAft>
              <a:buNone/>
            </a:pPr>
            <a:fld id="{00000000-1234-1234-1234-123412341234}" type="slidenum">
              <a:rPr lang="en-US"/>
              <a:t>‹#›</a:t>
            </a:fld>
            <a:endParaRPr/>
          </a:p>
        </p:txBody>
      </p:sp>
      <p:sp>
        <p:nvSpPr>
          <p:cNvPr id="33" name="Google Shape;33;p5"/>
          <p:cNvSpPr txBox="1">
            <a:spLocks noGrp="1"/>
          </p:cNvSpPr>
          <p:nvPr>
            <p:ph type="body" idx="1"/>
          </p:nvPr>
        </p:nvSpPr>
        <p:spPr>
          <a:xfrm>
            <a:off x="457275" y="206100"/>
            <a:ext cx="7729800" cy="4008300"/>
          </a:xfrm>
          <a:prstGeom prst="rect">
            <a:avLst/>
          </a:prstGeom>
        </p:spPr>
        <p:txBody>
          <a:bodyPr spcFirstLastPara="1" wrap="square" lIns="91425" tIns="91425" rIns="91425" bIns="91425" anchor="t" anchorCtr="0">
            <a:noAutofit/>
          </a:bodyPr>
          <a:lstStyle>
            <a:lvl1pPr marL="457200" lvl="0" indent="-342900" rtl="0">
              <a:spcBef>
                <a:spcPts val="640"/>
              </a:spcBef>
              <a:spcAft>
                <a:spcPts val="0"/>
              </a:spcAft>
              <a:buSzPts val="1800"/>
              <a:buFont typeface="Avenir"/>
              <a:buChar char="•"/>
              <a:defRPr sz="1800">
                <a:latin typeface="Avenir"/>
                <a:ea typeface="Avenir"/>
                <a:cs typeface="Avenir"/>
                <a:sym typeface="Avenir"/>
              </a:defRPr>
            </a:lvl1pPr>
            <a:lvl2pPr marL="914400" lvl="1" indent="-342900" rtl="0">
              <a:spcBef>
                <a:spcPts val="560"/>
              </a:spcBef>
              <a:spcAft>
                <a:spcPts val="0"/>
              </a:spcAft>
              <a:buSzPts val="1800"/>
              <a:buFont typeface="Avenir"/>
              <a:buChar char="–"/>
              <a:defRPr>
                <a:latin typeface="Avenir"/>
                <a:ea typeface="Avenir"/>
                <a:cs typeface="Avenir"/>
                <a:sym typeface="Avenir"/>
              </a:defRPr>
            </a:lvl2pPr>
            <a:lvl3pPr marL="1371600" lvl="2" indent="-342900" rtl="0">
              <a:spcBef>
                <a:spcPts val="480"/>
              </a:spcBef>
              <a:spcAft>
                <a:spcPts val="0"/>
              </a:spcAft>
              <a:buSzPts val="1800"/>
              <a:buFont typeface="Avenir"/>
              <a:buChar char="•"/>
              <a:defRPr>
                <a:latin typeface="Avenir"/>
                <a:ea typeface="Avenir"/>
                <a:cs typeface="Avenir"/>
                <a:sym typeface="Avenir"/>
              </a:defRPr>
            </a:lvl3pPr>
            <a:lvl4pPr marL="1828800" lvl="3" indent="-342900" rtl="0">
              <a:spcBef>
                <a:spcPts val="400"/>
              </a:spcBef>
              <a:spcAft>
                <a:spcPts val="0"/>
              </a:spcAft>
              <a:buSzPts val="1800"/>
              <a:buFont typeface="Avenir"/>
              <a:buChar char="–"/>
              <a:defRPr>
                <a:latin typeface="Avenir"/>
                <a:ea typeface="Avenir"/>
                <a:cs typeface="Avenir"/>
                <a:sym typeface="Avenir"/>
              </a:defRPr>
            </a:lvl4pPr>
            <a:lvl5pPr marL="2286000" lvl="4" indent="-342900" rtl="0">
              <a:spcBef>
                <a:spcPts val="400"/>
              </a:spcBef>
              <a:spcAft>
                <a:spcPts val="0"/>
              </a:spcAft>
              <a:buSzPts val="1800"/>
              <a:buFont typeface="Avenir"/>
              <a:buChar char="»"/>
              <a:defRPr>
                <a:latin typeface="Avenir"/>
                <a:ea typeface="Avenir"/>
                <a:cs typeface="Avenir"/>
                <a:sym typeface="Avenir"/>
              </a:defRPr>
            </a:lvl5pPr>
            <a:lvl6pPr marL="2743200" lvl="5" indent="-342900" rtl="0">
              <a:spcBef>
                <a:spcPts val="400"/>
              </a:spcBef>
              <a:spcAft>
                <a:spcPts val="0"/>
              </a:spcAft>
              <a:buSzPts val="1800"/>
              <a:buFont typeface="Avenir"/>
              <a:buChar char="•"/>
              <a:defRPr>
                <a:latin typeface="Avenir"/>
                <a:ea typeface="Avenir"/>
                <a:cs typeface="Avenir"/>
                <a:sym typeface="Avenir"/>
              </a:defRPr>
            </a:lvl6pPr>
            <a:lvl7pPr marL="3200400" lvl="6" indent="-342900" rtl="0">
              <a:spcBef>
                <a:spcPts val="400"/>
              </a:spcBef>
              <a:spcAft>
                <a:spcPts val="0"/>
              </a:spcAft>
              <a:buSzPts val="1800"/>
              <a:buFont typeface="Avenir"/>
              <a:buChar char="•"/>
              <a:defRPr>
                <a:latin typeface="Avenir"/>
                <a:ea typeface="Avenir"/>
                <a:cs typeface="Avenir"/>
                <a:sym typeface="Avenir"/>
              </a:defRPr>
            </a:lvl7pPr>
            <a:lvl8pPr marL="3657600" lvl="7" indent="-342900" rtl="0">
              <a:spcBef>
                <a:spcPts val="400"/>
              </a:spcBef>
              <a:spcAft>
                <a:spcPts val="0"/>
              </a:spcAft>
              <a:buSzPts val="1800"/>
              <a:buFont typeface="Avenir"/>
              <a:buChar char="•"/>
              <a:defRPr>
                <a:latin typeface="Avenir"/>
                <a:ea typeface="Avenir"/>
                <a:cs typeface="Avenir"/>
                <a:sym typeface="Avenir"/>
              </a:defRPr>
            </a:lvl8pPr>
            <a:lvl9pPr marL="4114800" lvl="8" indent="-342900" rtl="0">
              <a:spcBef>
                <a:spcPts val="400"/>
              </a:spcBef>
              <a:spcAft>
                <a:spcPts val="0"/>
              </a:spcAft>
              <a:buSzPts val="1800"/>
              <a:buFont typeface="Avenir"/>
              <a:buChar char="•"/>
              <a:defRPr>
                <a:latin typeface="Avenir"/>
                <a:ea typeface="Avenir"/>
                <a:cs typeface="Avenir"/>
                <a:sym typeface="Aveni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ntent 2 column">
  <p:cSld name="OBJECT_2_2">
    <p:spTree>
      <p:nvGrpSpPr>
        <p:cNvPr id="1" name="Shape 34"/>
        <p:cNvGrpSpPr/>
        <p:nvPr/>
      </p:nvGrpSpPr>
      <p:grpSpPr>
        <a:xfrm>
          <a:off x="0" y="0"/>
          <a:ext cx="0" cy="0"/>
          <a:chOff x="0" y="0"/>
          <a:chExt cx="0" cy="0"/>
        </a:xfrm>
      </p:grpSpPr>
      <p:pic>
        <p:nvPicPr>
          <p:cNvPr id="35" name="Google Shape;35;p6" descr="LeanDog_Otis.png"/>
          <p:cNvPicPr preferRelativeResize="0"/>
          <p:nvPr/>
        </p:nvPicPr>
        <p:blipFill rotWithShape="1">
          <a:blip r:embed="rId2">
            <a:alphaModFix/>
          </a:blip>
          <a:srcRect/>
          <a:stretch/>
        </p:blipFill>
        <p:spPr>
          <a:xfrm>
            <a:off x="8187083" y="4214410"/>
            <a:ext cx="818700" cy="814800"/>
          </a:xfrm>
          <a:prstGeom prst="rect">
            <a:avLst/>
          </a:prstGeom>
          <a:noFill/>
          <a:ln>
            <a:noFill/>
          </a:ln>
        </p:spPr>
      </p:pic>
      <p:sp>
        <p:nvSpPr>
          <p:cNvPr id="36" name="Google Shape;36;p6"/>
          <p:cNvSpPr txBox="1">
            <a:spLocks noGrp="1"/>
          </p:cNvSpPr>
          <p:nvPr>
            <p:ph type="sldNum" idx="12"/>
          </p:nvPr>
        </p:nvSpPr>
        <p:spPr>
          <a:xfrm>
            <a:off x="138225" y="4851175"/>
            <a:ext cx="548700" cy="178200"/>
          </a:xfrm>
          <a:prstGeom prst="rect">
            <a:avLst/>
          </a:prstGeom>
        </p:spPr>
        <p:txBody>
          <a:bodyPr spcFirstLastPara="1" wrap="square" lIns="91425" tIns="91425" rIns="91425" bIns="91425" anchor="ctr" anchorCtr="0">
            <a:noAutofit/>
          </a:bodyPr>
          <a:lstStyle>
            <a:lvl1pPr lvl="0" algn="l" rtl="0">
              <a:buNone/>
              <a:defRPr/>
            </a:lvl1pPr>
            <a:lvl2pPr lvl="1" algn="l" rtl="0">
              <a:buNone/>
              <a:defRPr/>
            </a:lvl2pPr>
            <a:lvl3pPr lvl="2" algn="l" rtl="0">
              <a:buNone/>
              <a:defRPr/>
            </a:lvl3pPr>
            <a:lvl4pPr lvl="3" algn="l" rtl="0">
              <a:buNone/>
              <a:defRPr/>
            </a:lvl4pPr>
            <a:lvl5pPr lvl="4" algn="l" rtl="0">
              <a:buNone/>
              <a:defRPr/>
            </a:lvl5pPr>
            <a:lvl6pPr lvl="5" algn="l" rtl="0">
              <a:buNone/>
              <a:defRPr/>
            </a:lvl6pPr>
            <a:lvl7pPr lvl="6" algn="l" rtl="0">
              <a:buNone/>
              <a:defRPr/>
            </a:lvl7pPr>
            <a:lvl8pPr lvl="7" algn="l" rtl="0">
              <a:buNone/>
              <a:defRPr/>
            </a:lvl8pPr>
            <a:lvl9pPr lvl="8" algn="l" rtl="0">
              <a:buNone/>
              <a:defRPr/>
            </a:lvl9pPr>
          </a:lstStyle>
          <a:p>
            <a:pPr marL="0" lvl="0" indent="0" algn="l" rtl="0">
              <a:spcBef>
                <a:spcPts val="0"/>
              </a:spcBef>
              <a:spcAft>
                <a:spcPts val="0"/>
              </a:spcAft>
              <a:buNone/>
            </a:pPr>
            <a:fld id="{00000000-1234-1234-1234-123412341234}" type="slidenum">
              <a:rPr lang="en-US"/>
              <a:t>‹#›</a:t>
            </a:fld>
            <a:endParaRPr/>
          </a:p>
        </p:txBody>
      </p:sp>
      <p:sp>
        <p:nvSpPr>
          <p:cNvPr id="37" name="Google Shape;37;p6"/>
          <p:cNvSpPr txBox="1">
            <a:spLocks noGrp="1"/>
          </p:cNvSpPr>
          <p:nvPr>
            <p:ph type="body" idx="1"/>
          </p:nvPr>
        </p:nvSpPr>
        <p:spPr>
          <a:xfrm>
            <a:off x="457275" y="206100"/>
            <a:ext cx="3862800" cy="4008300"/>
          </a:xfrm>
          <a:prstGeom prst="rect">
            <a:avLst/>
          </a:prstGeom>
        </p:spPr>
        <p:txBody>
          <a:bodyPr spcFirstLastPara="1" wrap="square" lIns="91425" tIns="91425" rIns="91425" bIns="91425" anchor="t" anchorCtr="0">
            <a:noAutofit/>
          </a:bodyPr>
          <a:lstStyle>
            <a:lvl1pPr marL="457200" lvl="0" indent="-342900" rtl="0">
              <a:spcBef>
                <a:spcPts val="640"/>
              </a:spcBef>
              <a:spcAft>
                <a:spcPts val="0"/>
              </a:spcAft>
              <a:buSzPts val="1800"/>
              <a:buFont typeface="Avenir"/>
              <a:buChar char="•"/>
              <a:defRPr sz="1800">
                <a:latin typeface="Avenir"/>
                <a:ea typeface="Avenir"/>
                <a:cs typeface="Avenir"/>
                <a:sym typeface="Avenir"/>
              </a:defRPr>
            </a:lvl1pPr>
            <a:lvl2pPr marL="914400" lvl="1" indent="-342900" rtl="0">
              <a:spcBef>
                <a:spcPts val="560"/>
              </a:spcBef>
              <a:spcAft>
                <a:spcPts val="0"/>
              </a:spcAft>
              <a:buSzPts val="1800"/>
              <a:buFont typeface="Avenir"/>
              <a:buChar char="–"/>
              <a:defRPr>
                <a:latin typeface="Avenir"/>
                <a:ea typeface="Avenir"/>
                <a:cs typeface="Avenir"/>
                <a:sym typeface="Avenir"/>
              </a:defRPr>
            </a:lvl2pPr>
            <a:lvl3pPr marL="1371600" lvl="2" indent="-342900" rtl="0">
              <a:spcBef>
                <a:spcPts val="480"/>
              </a:spcBef>
              <a:spcAft>
                <a:spcPts val="0"/>
              </a:spcAft>
              <a:buSzPts val="1800"/>
              <a:buFont typeface="Avenir"/>
              <a:buChar char="•"/>
              <a:defRPr>
                <a:latin typeface="Avenir"/>
                <a:ea typeface="Avenir"/>
                <a:cs typeface="Avenir"/>
                <a:sym typeface="Avenir"/>
              </a:defRPr>
            </a:lvl3pPr>
            <a:lvl4pPr marL="1828800" lvl="3" indent="-342900" rtl="0">
              <a:spcBef>
                <a:spcPts val="400"/>
              </a:spcBef>
              <a:spcAft>
                <a:spcPts val="0"/>
              </a:spcAft>
              <a:buSzPts val="1800"/>
              <a:buFont typeface="Avenir"/>
              <a:buChar char="–"/>
              <a:defRPr>
                <a:latin typeface="Avenir"/>
                <a:ea typeface="Avenir"/>
                <a:cs typeface="Avenir"/>
                <a:sym typeface="Avenir"/>
              </a:defRPr>
            </a:lvl4pPr>
            <a:lvl5pPr marL="2286000" lvl="4" indent="-342900" rtl="0">
              <a:spcBef>
                <a:spcPts val="400"/>
              </a:spcBef>
              <a:spcAft>
                <a:spcPts val="0"/>
              </a:spcAft>
              <a:buSzPts val="1800"/>
              <a:buFont typeface="Avenir"/>
              <a:buChar char="»"/>
              <a:defRPr>
                <a:latin typeface="Avenir"/>
                <a:ea typeface="Avenir"/>
                <a:cs typeface="Avenir"/>
                <a:sym typeface="Avenir"/>
              </a:defRPr>
            </a:lvl5pPr>
            <a:lvl6pPr marL="2743200" lvl="5" indent="-342900" rtl="0">
              <a:spcBef>
                <a:spcPts val="400"/>
              </a:spcBef>
              <a:spcAft>
                <a:spcPts val="0"/>
              </a:spcAft>
              <a:buSzPts val="1800"/>
              <a:buFont typeface="Avenir"/>
              <a:buChar char="•"/>
              <a:defRPr>
                <a:latin typeface="Avenir"/>
                <a:ea typeface="Avenir"/>
                <a:cs typeface="Avenir"/>
                <a:sym typeface="Avenir"/>
              </a:defRPr>
            </a:lvl6pPr>
            <a:lvl7pPr marL="3200400" lvl="6" indent="-342900" rtl="0">
              <a:spcBef>
                <a:spcPts val="400"/>
              </a:spcBef>
              <a:spcAft>
                <a:spcPts val="0"/>
              </a:spcAft>
              <a:buSzPts val="1800"/>
              <a:buFont typeface="Avenir"/>
              <a:buChar char="•"/>
              <a:defRPr>
                <a:latin typeface="Avenir"/>
                <a:ea typeface="Avenir"/>
                <a:cs typeface="Avenir"/>
                <a:sym typeface="Avenir"/>
              </a:defRPr>
            </a:lvl7pPr>
            <a:lvl8pPr marL="3657600" lvl="7" indent="-342900" rtl="0">
              <a:spcBef>
                <a:spcPts val="400"/>
              </a:spcBef>
              <a:spcAft>
                <a:spcPts val="0"/>
              </a:spcAft>
              <a:buSzPts val="1800"/>
              <a:buFont typeface="Avenir"/>
              <a:buChar char="•"/>
              <a:defRPr>
                <a:latin typeface="Avenir"/>
                <a:ea typeface="Avenir"/>
                <a:cs typeface="Avenir"/>
                <a:sym typeface="Avenir"/>
              </a:defRPr>
            </a:lvl8pPr>
            <a:lvl9pPr marL="4114800" lvl="8" indent="-342900" rtl="0">
              <a:spcBef>
                <a:spcPts val="400"/>
              </a:spcBef>
              <a:spcAft>
                <a:spcPts val="0"/>
              </a:spcAft>
              <a:buSzPts val="1800"/>
              <a:buFont typeface="Avenir"/>
              <a:buChar char="•"/>
              <a:defRPr>
                <a:latin typeface="Avenir"/>
                <a:ea typeface="Avenir"/>
                <a:cs typeface="Avenir"/>
                <a:sym typeface="Avenir"/>
              </a:defRPr>
            </a:lvl9pPr>
          </a:lstStyle>
          <a:p>
            <a:endParaRPr/>
          </a:p>
        </p:txBody>
      </p:sp>
      <p:sp>
        <p:nvSpPr>
          <p:cNvPr id="38" name="Google Shape;38;p6"/>
          <p:cNvSpPr txBox="1">
            <a:spLocks noGrp="1"/>
          </p:cNvSpPr>
          <p:nvPr>
            <p:ph type="body" idx="2"/>
          </p:nvPr>
        </p:nvSpPr>
        <p:spPr>
          <a:xfrm>
            <a:off x="4320075" y="206100"/>
            <a:ext cx="3975000" cy="4008300"/>
          </a:xfrm>
          <a:prstGeom prst="rect">
            <a:avLst/>
          </a:prstGeom>
        </p:spPr>
        <p:txBody>
          <a:bodyPr spcFirstLastPara="1" wrap="square" lIns="91425" tIns="91425" rIns="91425" bIns="91425" anchor="t" anchorCtr="0">
            <a:noAutofit/>
          </a:bodyPr>
          <a:lstStyle>
            <a:lvl1pPr marL="457200" lvl="0" indent="-342900">
              <a:spcBef>
                <a:spcPts val="640"/>
              </a:spcBef>
              <a:spcAft>
                <a:spcPts val="0"/>
              </a:spcAft>
              <a:buSzPts val="1800"/>
              <a:buFont typeface="Avenir"/>
              <a:buChar char="•"/>
              <a:defRPr sz="1800">
                <a:latin typeface="Avenir"/>
                <a:ea typeface="Avenir"/>
                <a:cs typeface="Avenir"/>
                <a:sym typeface="Avenir"/>
              </a:defRPr>
            </a:lvl1pPr>
            <a:lvl2pPr marL="914400" lvl="1" indent="-342900">
              <a:spcBef>
                <a:spcPts val="560"/>
              </a:spcBef>
              <a:spcAft>
                <a:spcPts val="0"/>
              </a:spcAft>
              <a:buSzPts val="1800"/>
              <a:buFont typeface="Avenir"/>
              <a:buChar char="–"/>
              <a:defRPr>
                <a:latin typeface="Avenir"/>
                <a:ea typeface="Avenir"/>
                <a:cs typeface="Avenir"/>
                <a:sym typeface="Avenir"/>
              </a:defRPr>
            </a:lvl2pPr>
            <a:lvl3pPr marL="1371600" lvl="2" indent="-342900">
              <a:spcBef>
                <a:spcPts val="480"/>
              </a:spcBef>
              <a:spcAft>
                <a:spcPts val="0"/>
              </a:spcAft>
              <a:buSzPts val="1800"/>
              <a:buFont typeface="Avenir"/>
              <a:buChar char="•"/>
              <a:defRPr>
                <a:latin typeface="Avenir"/>
                <a:ea typeface="Avenir"/>
                <a:cs typeface="Avenir"/>
                <a:sym typeface="Avenir"/>
              </a:defRPr>
            </a:lvl3pPr>
            <a:lvl4pPr marL="1828800" lvl="3" indent="-342900">
              <a:spcBef>
                <a:spcPts val="400"/>
              </a:spcBef>
              <a:spcAft>
                <a:spcPts val="0"/>
              </a:spcAft>
              <a:buSzPts val="1800"/>
              <a:buFont typeface="Avenir"/>
              <a:buChar char="–"/>
              <a:defRPr>
                <a:latin typeface="Avenir"/>
                <a:ea typeface="Avenir"/>
                <a:cs typeface="Avenir"/>
                <a:sym typeface="Avenir"/>
              </a:defRPr>
            </a:lvl4pPr>
            <a:lvl5pPr marL="2286000" lvl="4" indent="-342900">
              <a:spcBef>
                <a:spcPts val="400"/>
              </a:spcBef>
              <a:spcAft>
                <a:spcPts val="0"/>
              </a:spcAft>
              <a:buSzPts val="1800"/>
              <a:buFont typeface="Avenir"/>
              <a:buChar char="»"/>
              <a:defRPr>
                <a:latin typeface="Avenir"/>
                <a:ea typeface="Avenir"/>
                <a:cs typeface="Avenir"/>
                <a:sym typeface="Avenir"/>
              </a:defRPr>
            </a:lvl5pPr>
            <a:lvl6pPr marL="2743200" lvl="5" indent="-342900">
              <a:spcBef>
                <a:spcPts val="400"/>
              </a:spcBef>
              <a:spcAft>
                <a:spcPts val="0"/>
              </a:spcAft>
              <a:buSzPts val="1800"/>
              <a:buFont typeface="Avenir"/>
              <a:buChar char="•"/>
              <a:defRPr>
                <a:latin typeface="Avenir"/>
                <a:ea typeface="Avenir"/>
                <a:cs typeface="Avenir"/>
                <a:sym typeface="Avenir"/>
              </a:defRPr>
            </a:lvl6pPr>
            <a:lvl7pPr marL="3200400" lvl="6" indent="-342900">
              <a:spcBef>
                <a:spcPts val="400"/>
              </a:spcBef>
              <a:spcAft>
                <a:spcPts val="0"/>
              </a:spcAft>
              <a:buSzPts val="1800"/>
              <a:buFont typeface="Avenir"/>
              <a:buChar char="•"/>
              <a:defRPr>
                <a:latin typeface="Avenir"/>
                <a:ea typeface="Avenir"/>
                <a:cs typeface="Avenir"/>
                <a:sym typeface="Avenir"/>
              </a:defRPr>
            </a:lvl7pPr>
            <a:lvl8pPr marL="3657600" lvl="7" indent="-342900">
              <a:spcBef>
                <a:spcPts val="400"/>
              </a:spcBef>
              <a:spcAft>
                <a:spcPts val="0"/>
              </a:spcAft>
              <a:buSzPts val="1800"/>
              <a:buFont typeface="Avenir"/>
              <a:buChar char="•"/>
              <a:defRPr>
                <a:latin typeface="Avenir"/>
                <a:ea typeface="Avenir"/>
                <a:cs typeface="Avenir"/>
                <a:sym typeface="Avenir"/>
              </a:defRPr>
            </a:lvl8pPr>
            <a:lvl9pPr marL="4114800" lvl="8" indent="-342900">
              <a:spcBef>
                <a:spcPts val="400"/>
              </a:spcBef>
              <a:spcAft>
                <a:spcPts val="0"/>
              </a:spcAft>
              <a:buSzPts val="1800"/>
              <a:buFont typeface="Avenir"/>
              <a:buChar char="•"/>
              <a:defRPr>
                <a:latin typeface="Avenir"/>
                <a:ea typeface="Avenir"/>
                <a:cs typeface="Avenir"/>
                <a:sym typeface="Aveni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ntent 2 column with title">
  <p:cSld name="OBJECT_2_2_1">
    <p:spTree>
      <p:nvGrpSpPr>
        <p:cNvPr id="1" name="Shape 39"/>
        <p:cNvGrpSpPr/>
        <p:nvPr/>
      </p:nvGrpSpPr>
      <p:grpSpPr>
        <a:xfrm>
          <a:off x="0" y="0"/>
          <a:ext cx="0" cy="0"/>
          <a:chOff x="0" y="0"/>
          <a:chExt cx="0" cy="0"/>
        </a:xfrm>
      </p:grpSpPr>
      <p:pic>
        <p:nvPicPr>
          <p:cNvPr id="40" name="Google Shape;40;p7" descr="LeanDog_Otis.png"/>
          <p:cNvPicPr preferRelativeResize="0"/>
          <p:nvPr/>
        </p:nvPicPr>
        <p:blipFill rotWithShape="1">
          <a:blip r:embed="rId2">
            <a:alphaModFix/>
          </a:blip>
          <a:srcRect/>
          <a:stretch/>
        </p:blipFill>
        <p:spPr>
          <a:xfrm>
            <a:off x="8187083" y="4214410"/>
            <a:ext cx="818700" cy="814800"/>
          </a:xfrm>
          <a:prstGeom prst="rect">
            <a:avLst/>
          </a:prstGeom>
          <a:noFill/>
          <a:ln>
            <a:noFill/>
          </a:ln>
        </p:spPr>
      </p:pic>
      <p:sp>
        <p:nvSpPr>
          <p:cNvPr id="41" name="Google Shape;41;p7"/>
          <p:cNvSpPr txBox="1">
            <a:spLocks noGrp="1"/>
          </p:cNvSpPr>
          <p:nvPr>
            <p:ph type="sldNum" idx="12"/>
          </p:nvPr>
        </p:nvSpPr>
        <p:spPr>
          <a:xfrm>
            <a:off x="138225" y="4851175"/>
            <a:ext cx="548700" cy="178200"/>
          </a:xfrm>
          <a:prstGeom prst="rect">
            <a:avLst/>
          </a:prstGeom>
        </p:spPr>
        <p:txBody>
          <a:bodyPr spcFirstLastPara="1" wrap="square" lIns="91425" tIns="91425" rIns="91425" bIns="91425" anchor="ctr" anchorCtr="0">
            <a:noAutofit/>
          </a:bodyPr>
          <a:lstStyle>
            <a:lvl1pPr lvl="0" algn="l" rtl="0">
              <a:buNone/>
              <a:defRPr/>
            </a:lvl1pPr>
            <a:lvl2pPr lvl="1" algn="l" rtl="0">
              <a:buNone/>
              <a:defRPr/>
            </a:lvl2pPr>
            <a:lvl3pPr lvl="2" algn="l" rtl="0">
              <a:buNone/>
              <a:defRPr/>
            </a:lvl3pPr>
            <a:lvl4pPr lvl="3" algn="l" rtl="0">
              <a:buNone/>
              <a:defRPr/>
            </a:lvl4pPr>
            <a:lvl5pPr lvl="4" algn="l" rtl="0">
              <a:buNone/>
              <a:defRPr/>
            </a:lvl5pPr>
            <a:lvl6pPr lvl="5" algn="l" rtl="0">
              <a:buNone/>
              <a:defRPr/>
            </a:lvl6pPr>
            <a:lvl7pPr lvl="6" algn="l" rtl="0">
              <a:buNone/>
              <a:defRPr/>
            </a:lvl7pPr>
            <a:lvl8pPr lvl="7" algn="l" rtl="0">
              <a:buNone/>
              <a:defRPr/>
            </a:lvl8pPr>
            <a:lvl9pPr lvl="8" algn="l" rtl="0">
              <a:buNone/>
              <a:defRPr/>
            </a:lvl9pPr>
          </a:lstStyle>
          <a:p>
            <a:pPr marL="0" lvl="0" indent="0" algn="l" rtl="0">
              <a:spcBef>
                <a:spcPts val="0"/>
              </a:spcBef>
              <a:spcAft>
                <a:spcPts val="0"/>
              </a:spcAft>
              <a:buNone/>
            </a:pPr>
            <a:fld id="{00000000-1234-1234-1234-123412341234}" type="slidenum">
              <a:rPr lang="en-US"/>
              <a:t>‹#›</a:t>
            </a:fld>
            <a:endParaRPr/>
          </a:p>
        </p:txBody>
      </p:sp>
      <p:sp>
        <p:nvSpPr>
          <p:cNvPr id="42" name="Google Shape;42;p7"/>
          <p:cNvSpPr txBox="1">
            <a:spLocks noGrp="1"/>
          </p:cNvSpPr>
          <p:nvPr>
            <p:ph type="body" idx="1"/>
          </p:nvPr>
        </p:nvSpPr>
        <p:spPr>
          <a:xfrm>
            <a:off x="457275" y="901675"/>
            <a:ext cx="3862800" cy="3312600"/>
          </a:xfrm>
          <a:prstGeom prst="rect">
            <a:avLst/>
          </a:prstGeom>
        </p:spPr>
        <p:txBody>
          <a:bodyPr spcFirstLastPara="1" wrap="square" lIns="91425" tIns="91425" rIns="91425" bIns="91425" anchor="t" anchorCtr="0">
            <a:noAutofit/>
          </a:bodyPr>
          <a:lstStyle>
            <a:lvl1pPr marL="457200" lvl="0" indent="-342900" rtl="0">
              <a:spcBef>
                <a:spcPts val="640"/>
              </a:spcBef>
              <a:spcAft>
                <a:spcPts val="0"/>
              </a:spcAft>
              <a:buSzPts val="1800"/>
              <a:buFont typeface="Avenir"/>
              <a:buChar char="•"/>
              <a:defRPr sz="1800">
                <a:latin typeface="Avenir"/>
                <a:ea typeface="Avenir"/>
                <a:cs typeface="Avenir"/>
                <a:sym typeface="Avenir"/>
              </a:defRPr>
            </a:lvl1pPr>
            <a:lvl2pPr marL="914400" lvl="1" indent="-342900" rtl="0">
              <a:spcBef>
                <a:spcPts val="560"/>
              </a:spcBef>
              <a:spcAft>
                <a:spcPts val="0"/>
              </a:spcAft>
              <a:buSzPts val="1800"/>
              <a:buFont typeface="Avenir"/>
              <a:buChar char="–"/>
              <a:defRPr>
                <a:latin typeface="Avenir"/>
                <a:ea typeface="Avenir"/>
                <a:cs typeface="Avenir"/>
                <a:sym typeface="Avenir"/>
              </a:defRPr>
            </a:lvl2pPr>
            <a:lvl3pPr marL="1371600" lvl="2" indent="-342900" rtl="0">
              <a:spcBef>
                <a:spcPts val="480"/>
              </a:spcBef>
              <a:spcAft>
                <a:spcPts val="0"/>
              </a:spcAft>
              <a:buSzPts val="1800"/>
              <a:buFont typeface="Avenir"/>
              <a:buChar char="•"/>
              <a:defRPr>
                <a:latin typeface="Avenir"/>
                <a:ea typeface="Avenir"/>
                <a:cs typeface="Avenir"/>
                <a:sym typeface="Avenir"/>
              </a:defRPr>
            </a:lvl3pPr>
            <a:lvl4pPr marL="1828800" lvl="3" indent="-342900" rtl="0">
              <a:spcBef>
                <a:spcPts val="400"/>
              </a:spcBef>
              <a:spcAft>
                <a:spcPts val="0"/>
              </a:spcAft>
              <a:buSzPts val="1800"/>
              <a:buFont typeface="Avenir"/>
              <a:buChar char="–"/>
              <a:defRPr>
                <a:latin typeface="Avenir"/>
                <a:ea typeface="Avenir"/>
                <a:cs typeface="Avenir"/>
                <a:sym typeface="Avenir"/>
              </a:defRPr>
            </a:lvl4pPr>
            <a:lvl5pPr marL="2286000" lvl="4" indent="-342900" rtl="0">
              <a:spcBef>
                <a:spcPts val="400"/>
              </a:spcBef>
              <a:spcAft>
                <a:spcPts val="0"/>
              </a:spcAft>
              <a:buSzPts val="1800"/>
              <a:buFont typeface="Avenir"/>
              <a:buChar char="»"/>
              <a:defRPr>
                <a:latin typeface="Avenir"/>
                <a:ea typeface="Avenir"/>
                <a:cs typeface="Avenir"/>
                <a:sym typeface="Avenir"/>
              </a:defRPr>
            </a:lvl5pPr>
            <a:lvl6pPr marL="2743200" lvl="5" indent="-342900" rtl="0">
              <a:spcBef>
                <a:spcPts val="400"/>
              </a:spcBef>
              <a:spcAft>
                <a:spcPts val="0"/>
              </a:spcAft>
              <a:buSzPts val="1800"/>
              <a:buFont typeface="Avenir"/>
              <a:buChar char="•"/>
              <a:defRPr>
                <a:latin typeface="Avenir"/>
                <a:ea typeface="Avenir"/>
                <a:cs typeface="Avenir"/>
                <a:sym typeface="Avenir"/>
              </a:defRPr>
            </a:lvl6pPr>
            <a:lvl7pPr marL="3200400" lvl="6" indent="-342900" rtl="0">
              <a:spcBef>
                <a:spcPts val="400"/>
              </a:spcBef>
              <a:spcAft>
                <a:spcPts val="0"/>
              </a:spcAft>
              <a:buSzPts val="1800"/>
              <a:buFont typeface="Avenir"/>
              <a:buChar char="•"/>
              <a:defRPr>
                <a:latin typeface="Avenir"/>
                <a:ea typeface="Avenir"/>
                <a:cs typeface="Avenir"/>
                <a:sym typeface="Avenir"/>
              </a:defRPr>
            </a:lvl7pPr>
            <a:lvl8pPr marL="3657600" lvl="7" indent="-342900" rtl="0">
              <a:spcBef>
                <a:spcPts val="400"/>
              </a:spcBef>
              <a:spcAft>
                <a:spcPts val="0"/>
              </a:spcAft>
              <a:buSzPts val="1800"/>
              <a:buFont typeface="Avenir"/>
              <a:buChar char="•"/>
              <a:defRPr>
                <a:latin typeface="Avenir"/>
                <a:ea typeface="Avenir"/>
                <a:cs typeface="Avenir"/>
                <a:sym typeface="Avenir"/>
              </a:defRPr>
            </a:lvl8pPr>
            <a:lvl9pPr marL="4114800" lvl="8" indent="-342900" rtl="0">
              <a:spcBef>
                <a:spcPts val="400"/>
              </a:spcBef>
              <a:spcAft>
                <a:spcPts val="0"/>
              </a:spcAft>
              <a:buSzPts val="1800"/>
              <a:buFont typeface="Avenir"/>
              <a:buChar char="•"/>
              <a:defRPr>
                <a:latin typeface="Avenir"/>
                <a:ea typeface="Avenir"/>
                <a:cs typeface="Avenir"/>
                <a:sym typeface="Avenir"/>
              </a:defRPr>
            </a:lvl9pPr>
          </a:lstStyle>
          <a:p>
            <a:endParaRPr/>
          </a:p>
        </p:txBody>
      </p:sp>
      <p:sp>
        <p:nvSpPr>
          <p:cNvPr id="43" name="Google Shape;43;p7"/>
          <p:cNvSpPr txBox="1">
            <a:spLocks noGrp="1"/>
          </p:cNvSpPr>
          <p:nvPr>
            <p:ph type="body" idx="2"/>
          </p:nvPr>
        </p:nvSpPr>
        <p:spPr>
          <a:xfrm>
            <a:off x="4320075" y="901800"/>
            <a:ext cx="3975000" cy="3312600"/>
          </a:xfrm>
          <a:prstGeom prst="rect">
            <a:avLst/>
          </a:prstGeom>
        </p:spPr>
        <p:txBody>
          <a:bodyPr spcFirstLastPara="1" wrap="square" lIns="91425" tIns="91425" rIns="91425" bIns="91425" anchor="t" anchorCtr="0">
            <a:noAutofit/>
          </a:bodyPr>
          <a:lstStyle>
            <a:lvl1pPr marL="457200" lvl="0" indent="-342900" rtl="0">
              <a:spcBef>
                <a:spcPts val="640"/>
              </a:spcBef>
              <a:spcAft>
                <a:spcPts val="0"/>
              </a:spcAft>
              <a:buSzPts val="1800"/>
              <a:buFont typeface="Avenir"/>
              <a:buChar char="•"/>
              <a:defRPr sz="1800">
                <a:latin typeface="Avenir"/>
                <a:ea typeface="Avenir"/>
                <a:cs typeface="Avenir"/>
                <a:sym typeface="Avenir"/>
              </a:defRPr>
            </a:lvl1pPr>
            <a:lvl2pPr marL="914400" lvl="1" indent="-342900" rtl="0">
              <a:spcBef>
                <a:spcPts val="560"/>
              </a:spcBef>
              <a:spcAft>
                <a:spcPts val="0"/>
              </a:spcAft>
              <a:buSzPts val="1800"/>
              <a:buFont typeface="Avenir"/>
              <a:buChar char="–"/>
              <a:defRPr>
                <a:latin typeface="Avenir"/>
                <a:ea typeface="Avenir"/>
                <a:cs typeface="Avenir"/>
                <a:sym typeface="Avenir"/>
              </a:defRPr>
            </a:lvl2pPr>
            <a:lvl3pPr marL="1371600" lvl="2" indent="-342900" rtl="0">
              <a:spcBef>
                <a:spcPts val="480"/>
              </a:spcBef>
              <a:spcAft>
                <a:spcPts val="0"/>
              </a:spcAft>
              <a:buSzPts val="1800"/>
              <a:buFont typeface="Avenir"/>
              <a:buChar char="•"/>
              <a:defRPr>
                <a:latin typeface="Avenir"/>
                <a:ea typeface="Avenir"/>
                <a:cs typeface="Avenir"/>
                <a:sym typeface="Avenir"/>
              </a:defRPr>
            </a:lvl3pPr>
            <a:lvl4pPr marL="1828800" lvl="3" indent="-342900" rtl="0">
              <a:spcBef>
                <a:spcPts val="400"/>
              </a:spcBef>
              <a:spcAft>
                <a:spcPts val="0"/>
              </a:spcAft>
              <a:buSzPts val="1800"/>
              <a:buFont typeface="Avenir"/>
              <a:buChar char="–"/>
              <a:defRPr>
                <a:latin typeface="Avenir"/>
                <a:ea typeface="Avenir"/>
                <a:cs typeface="Avenir"/>
                <a:sym typeface="Avenir"/>
              </a:defRPr>
            </a:lvl4pPr>
            <a:lvl5pPr marL="2286000" lvl="4" indent="-342900" rtl="0">
              <a:spcBef>
                <a:spcPts val="400"/>
              </a:spcBef>
              <a:spcAft>
                <a:spcPts val="0"/>
              </a:spcAft>
              <a:buSzPts val="1800"/>
              <a:buFont typeface="Avenir"/>
              <a:buChar char="»"/>
              <a:defRPr>
                <a:latin typeface="Avenir"/>
                <a:ea typeface="Avenir"/>
                <a:cs typeface="Avenir"/>
                <a:sym typeface="Avenir"/>
              </a:defRPr>
            </a:lvl5pPr>
            <a:lvl6pPr marL="2743200" lvl="5" indent="-342900" rtl="0">
              <a:spcBef>
                <a:spcPts val="400"/>
              </a:spcBef>
              <a:spcAft>
                <a:spcPts val="0"/>
              </a:spcAft>
              <a:buSzPts val="1800"/>
              <a:buFont typeface="Avenir"/>
              <a:buChar char="•"/>
              <a:defRPr>
                <a:latin typeface="Avenir"/>
                <a:ea typeface="Avenir"/>
                <a:cs typeface="Avenir"/>
                <a:sym typeface="Avenir"/>
              </a:defRPr>
            </a:lvl6pPr>
            <a:lvl7pPr marL="3200400" lvl="6" indent="-342900" rtl="0">
              <a:spcBef>
                <a:spcPts val="400"/>
              </a:spcBef>
              <a:spcAft>
                <a:spcPts val="0"/>
              </a:spcAft>
              <a:buSzPts val="1800"/>
              <a:buFont typeface="Avenir"/>
              <a:buChar char="•"/>
              <a:defRPr>
                <a:latin typeface="Avenir"/>
                <a:ea typeface="Avenir"/>
                <a:cs typeface="Avenir"/>
                <a:sym typeface="Avenir"/>
              </a:defRPr>
            </a:lvl7pPr>
            <a:lvl8pPr marL="3657600" lvl="7" indent="-342900" rtl="0">
              <a:spcBef>
                <a:spcPts val="400"/>
              </a:spcBef>
              <a:spcAft>
                <a:spcPts val="0"/>
              </a:spcAft>
              <a:buSzPts val="1800"/>
              <a:buFont typeface="Avenir"/>
              <a:buChar char="•"/>
              <a:defRPr>
                <a:latin typeface="Avenir"/>
                <a:ea typeface="Avenir"/>
                <a:cs typeface="Avenir"/>
                <a:sym typeface="Avenir"/>
              </a:defRPr>
            </a:lvl8pPr>
            <a:lvl9pPr marL="4114800" lvl="8" indent="-342900" rtl="0">
              <a:spcBef>
                <a:spcPts val="400"/>
              </a:spcBef>
              <a:spcAft>
                <a:spcPts val="0"/>
              </a:spcAft>
              <a:buSzPts val="1800"/>
              <a:buFont typeface="Avenir"/>
              <a:buChar char="•"/>
              <a:defRPr>
                <a:latin typeface="Avenir"/>
                <a:ea typeface="Avenir"/>
                <a:cs typeface="Avenir"/>
                <a:sym typeface="Avenir"/>
              </a:defRPr>
            </a:lvl9pPr>
          </a:lstStyle>
          <a:p>
            <a:endParaRPr/>
          </a:p>
        </p:txBody>
      </p:sp>
      <p:sp>
        <p:nvSpPr>
          <p:cNvPr id="44" name="Google Shape;44;p7"/>
          <p:cNvSpPr txBox="1">
            <a:spLocks noGrp="1"/>
          </p:cNvSpPr>
          <p:nvPr>
            <p:ph type="title"/>
          </p:nvPr>
        </p:nvSpPr>
        <p:spPr>
          <a:xfrm>
            <a:off x="457200" y="205976"/>
            <a:ext cx="8229600" cy="695700"/>
          </a:xfrm>
          <a:prstGeom prst="rect">
            <a:avLst/>
          </a:prstGeom>
          <a:noFill/>
          <a:ln>
            <a:noFill/>
          </a:ln>
        </p:spPr>
        <p:txBody>
          <a:bodyPr spcFirstLastPara="1" wrap="square" lIns="91425" tIns="91425" rIns="91425" bIns="91425" anchor="ctr" anchorCtr="0">
            <a:noAutofit/>
          </a:bodyPr>
          <a:lstStyle>
            <a:lvl1pPr marL="0" marR="0" lvl="0" indent="0" rtl="0">
              <a:spcBef>
                <a:spcPts val="0"/>
              </a:spcBef>
              <a:spcAft>
                <a:spcPts val="0"/>
              </a:spcAft>
              <a:buClr>
                <a:srgbClr val="434343"/>
              </a:buClr>
              <a:buSzPts val="3000"/>
              <a:buFont typeface="Oswald"/>
              <a:buNone/>
              <a:defRPr sz="3000" b="0" i="0" u="none" strike="noStrike" cap="none">
                <a:solidFill>
                  <a:srgbClr val="434343"/>
                </a:solidFill>
                <a:latin typeface="Oswald"/>
                <a:ea typeface="Oswald"/>
                <a:cs typeface="Oswald"/>
                <a:sym typeface="Oswald"/>
              </a:defRPr>
            </a:lvl1pPr>
            <a:lvl2pPr lvl="1" indent="0" rtl="0">
              <a:spcBef>
                <a:spcPts val="0"/>
              </a:spcBef>
              <a:spcAft>
                <a:spcPts val="0"/>
              </a:spcAft>
              <a:buSzPts val="1400"/>
              <a:buNone/>
              <a:defRPr sz="1800"/>
            </a:lvl2pPr>
            <a:lvl3pPr lvl="2" indent="0" rtl="0">
              <a:spcBef>
                <a:spcPts val="0"/>
              </a:spcBef>
              <a:spcAft>
                <a:spcPts val="0"/>
              </a:spcAft>
              <a:buSzPts val="1400"/>
              <a:buNone/>
              <a:defRPr sz="1800"/>
            </a:lvl3pPr>
            <a:lvl4pPr lvl="3" indent="0" rtl="0">
              <a:spcBef>
                <a:spcPts val="0"/>
              </a:spcBef>
              <a:spcAft>
                <a:spcPts val="0"/>
              </a:spcAft>
              <a:buSzPts val="1400"/>
              <a:buNone/>
              <a:defRPr sz="1800"/>
            </a:lvl4pPr>
            <a:lvl5pPr lvl="4" indent="0" rtl="0">
              <a:spcBef>
                <a:spcPts val="0"/>
              </a:spcBef>
              <a:spcAft>
                <a:spcPts val="0"/>
              </a:spcAft>
              <a:buSzPts val="1400"/>
              <a:buNone/>
              <a:defRPr sz="1800"/>
            </a:lvl5pPr>
            <a:lvl6pPr lvl="5" indent="0" rtl="0">
              <a:spcBef>
                <a:spcPts val="0"/>
              </a:spcBef>
              <a:spcAft>
                <a:spcPts val="0"/>
              </a:spcAft>
              <a:buSzPts val="1400"/>
              <a:buNone/>
              <a:defRPr sz="1800"/>
            </a:lvl6pPr>
            <a:lvl7pPr lvl="6" indent="0" rtl="0">
              <a:spcBef>
                <a:spcPts val="0"/>
              </a:spcBef>
              <a:spcAft>
                <a:spcPts val="0"/>
              </a:spcAft>
              <a:buSzPts val="1400"/>
              <a:buNone/>
              <a:defRPr sz="1800"/>
            </a:lvl7pPr>
            <a:lvl8pPr lvl="7" indent="0" rtl="0">
              <a:spcBef>
                <a:spcPts val="0"/>
              </a:spcBef>
              <a:spcAft>
                <a:spcPts val="0"/>
              </a:spcAft>
              <a:buSzPts val="1400"/>
              <a:buNone/>
              <a:defRPr sz="1800"/>
            </a:lvl8pPr>
            <a:lvl9pPr lvl="8" indent="0" rtl="0">
              <a:spcBef>
                <a:spcPts val="0"/>
              </a:spcBef>
              <a:spcAft>
                <a:spcPts val="0"/>
              </a:spcAft>
              <a:buSzPts val="1400"/>
              <a:buNone/>
              <a:defRPr sz="1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t Black">
  <p:cSld name="OBJECT_2_1">
    <p:spTree>
      <p:nvGrpSpPr>
        <p:cNvPr id="1" name="Shape 45"/>
        <p:cNvGrpSpPr/>
        <p:nvPr/>
      </p:nvGrpSpPr>
      <p:grpSpPr>
        <a:xfrm>
          <a:off x="0" y="0"/>
          <a:ext cx="0" cy="0"/>
          <a:chOff x="0" y="0"/>
          <a:chExt cx="0" cy="0"/>
        </a:xfrm>
      </p:grpSpPr>
      <p:pic>
        <p:nvPicPr>
          <p:cNvPr id="46" name="Google Shape;46;p8" descr="LeanDog_Otis.png"/>
          <p:cNvPicPr preferRelativeResize="0"/>
          <p:nvPr/>
        </p:nvPicPr>
        <p:blipFill rotWithShape="1">
          <a:blip r:embed="rId2">
            <a:alphaModFix/>
          </a:blip>
          <a:srcRect/>
          <a:stretch/>
        </p:blipFill>
        <p:spPr>
          <a:xfrm>
            <a:off x="8187083" y="4214410"/>
            <a:ext cx="818700" cy="814800"/>
          </a:xfrm>
          <a:prstGeom prst="rect">
            <a:avLst/>
          </a:prstGeom>
          <a:noFill/>
          <a:ln>
            <a:noFill/>
          </a:ln>
        </p:spPr>
      </p:pic>
      <p:sp>
        <p:nvSpPr>
          <p:cNvPr id="47" name="Google Shape;47;p8"/>
          <p:cNvSpPr txBox="1">
            <a:spLocks noGrp="1"/>
          </p:cNvSpPr>
          <p:nvPr>
            <p:ph type="sldNum" idx="12"/>
          </p:nvPr>
        </p:nvSpPr>
        <p:spPr>
          <a:xfrm>
            <a:off x="138225" y="4851175"/>
            <a:ext cx="548700" cy="178200"/>
          </a:xfrm>
          <a:prstGeom prst="rect">
            <a:avLst/>
          </a:prstGeom>
        </p:spPr>
        <p:txBody>
          <a:bodyPr spcFirstLastPara="1" wrap="square" lIns="91425" tIns="91425" rIns="91425" bIns="91425" anchor="ctr" anchorCtr="0">
            <a:noAutofit/>
          </a:bodyPr>
          <a:lstStyle>
            <a:lvl1pPr lvl="0" algn="l" rtl="0">
              <a:buNone/>
              <a:defRPr/>
            </a:lvl1pPr>
            <a:lvl2pPr lvl="1" algn="l" rtl="0">
              <a:buNone/>
              <a:defRPr/>
            </a:lvl2pPr>
            <a:lvl3pPr lvl="2" algn="l" rtl="0">
              <a:buNone/>
              <a:defRPr/>
            </a:lvl3pPr>
            <a:lvl4pPr lvl="3" algn="l" rtl="0">
              <a:buNone/>
              <a:defRPr/>
            </a:lvl4pPr>
            <a:lvl5pPr lvl="4" algn="l" rtl="0">
              <a:buNone/>
              <a:defRPr/>
            </a:lvl5pPr>
            <a:lvl6pPr lvl="5" algn="l" rtl="0">
              <a:buNone/>
              <a:defRPr/>
            </a:lvl6pPr>
            <a:lvl7pPr lvl="6" algn="l" rtl="0">
              <a:buNone/>
              <a:defRPr/>
            </a:lvl7pPr>
            <a:lvl8pPr lvl="7" algn="l" rtl="0">
              <a:buNone/>
              <a:defRPr/>
            </a:lvl8pPr>
            <a:lvl9pPr lvl="8" algn="l" rtl="0">
              <a:buNone/>
              <a:defRPr/>
            </a:lvl9pPr>
          </a:lstStyle>
          <a:p>
            <a:pPr marL="0" lvl="0" indent="0" algn="l" rtl="0">
              <a:spcBef>
                <a:spcPts val="0"/>
              </a:spcBef>
              <a:spcAft>
                <a:spcPts val="0"/>
              </a:spcAft>
              <a:buNone/>
            </a:pPr>
            <a:fld id="{00000000-1234-1234-1234-123412341234}" type="slidenum">
              <a:rPr lang="en-US"/>
              <a:t>‹#›</a:t>
            </a:fld>
            <a:endParaRPr/>
          </a:p>
        </p:txBody>
      </p:sp>
      <p:pic>
        <p:nvPicPr>
          <p:cNvPr id="48" name="Google Shape;48;p8"/>
          <p:cNvPicPr preferRelativeResize="0"/>
          <p:nvPr/>
        </p:nvPicPr>
        <p:blipFill>
          <a:blip r:embed="rId3">
            <a:alphaModFix/>
          </a:blip>
          <a:stretch>
            <a:fillRect/>
          </a:stretch>
        </p:blipFill>
        <p:spPr>
          <a:xfrm>
            <a:off x="457275" y="206100"/>
            <a:ext cx="7729800" cy="4008300"/>
          </a:xfrm>
          <a:prstGeom prst="rect">
            <a:avLst/>
          </a:prstGeom>
          <a:noFill/>
          <a:ln>
            <a:noFill/>
          </a:ln>
        </p:spPr>
      </p:pic>
      <p:sp>
        <p:nvSpPr>
          <p:cNvPr id="49" name="Google Shape;49;p8"/>
          <p:cNvSpPr txBox="1">
            <a:spLocks noGrp="1"/>
          </p:cNvSpPr>
          <p:nvPr>
            <p:ph type="body" idx="1"/>
          </p:nvPr>
        </p:nvSpPr>
        <p:spPr>
          <a:xfrm>
            <a:off x="457275" y="206100"/>
            <a:ext cx="7729800" cy="4008300"/>
          </a:xfrm>
          <a:prstGeom prst="rect">
            <a:avLst/>
          </a:prstGeom>
        </p:spPr>
        <p:txBody>
          <a:bodyPr spcFirstLastPara="1" wrap="square" lIns="91425" tIns="91425" rIns="91425" bIns="91425" anchor="t" anchorCtr="0">
            <a:noAutofit/>
          </a:bodyPr>
          <a:lstStyle>
            <a:lvl1pPr marL="457200" lvl="0" indent="-342900" rtl="0">
              <a:spcBef>
                <a:spcPts val="640"/>
              </a:spcBef>
              <a:spcAft>
                <a:spcPts val="0"/>
              </a:spcAft>
              <a:buClr>
                <a:srgbClr val="FFFFFF"/>
              </a:buClr>
              <a:buSzPts val="1800"/>
              <a:buFont typeface="Consolas"/>
              <a:buChar char="•"/>
              <a:defRPr sz="1800">
                <a:solidFill>
                  <a:srgbClr val="FFFFFF"/>
                </a:solidFill>
                <a:latin typeface="Consolas"/>
                <a:ea typeface="Consolas"/>
                <a:cs typeface="Consolas"/>
                <a:sym typeface="Consolas"/>
              </a:defRPr>
            </a:lvl1pPr>
            <a:lvl2pPr marL="914400" lvl="1" indent="-342900" rtl="0">
              <a:spcBef>
                <a:spcPts val="560"/>
              </a:spcBef>
              <a:spcAft>
                <a:spcPts val="0"/>
              </a:spcAft>
              <a:buClr>
                <a:srgbClr val="FFFFFF"/>
              </a:buClr>
              <a:buSzPts val="1800"/>
              <a:buFont typeface="Consolas"/>
              <a:buChar char="–"/>
              <a:defRPr>
                <a:solidFill>
                  <a:srgbClr val="FFFFFF"/>
                </a:solidFill>
                <a:latin typeface="Consolas"/>
                <a:ea typeface="Consolas"/>
                <a:cs typeface="Consolas"/>
                <a:sym typeface="Consolas"/>
              </a:defRPr>
            </a:lvl2pPr>
            <a:lvl3pPr marL="1371600" lvl="2" indent="-342900" rtl="0">
              <a:spcBef>
                <a:spcPts val="480"/>
              </a:spcBef>
              <a:spcAft>
                <a:spcPts val="0"/>
              </a:spcAft>
              <a:buClr>
                <a:srgbClr val="FFFFFF"/>
              </a:buClr>
              <a:buSzPts val="1800"/>
              <a:buFont typeface="Consolas"/>
              <a:buChar char="•"/>
              <a:defRPr>
                <a:solidFill>
                  <a:srgbClr val="FFFFFF"/>
                </a:solidFill>
                <a:latin typeface="Consolas"/>
                <a:ea typeface="Consolas"/>
                <a:cs typeface="Consolas"/>
                <a:sym typeface="Consolas"/>
              </a:defRPr>
            </a:lvl3pPr>
            <a:lvl4pPr marL="1828800" lvl="3" indent="-342900" rtl="0">
              <a:spcBef>
                <a:spcPts val="400"/>
              </a:spcBef>
              <a:spcAft>
                <a:spcPts val="0"/>
              </a:spcAft>
              <a:buClr>
                <a:srgbClr val="FFFFFF"/>
              </a:buClr>
              <a:buSzPts val="1800"/>
              <a:buFont typeface="Consolas"/>
              <a:buChar char="–"/>
              <a:defRPr>
                <a:solidFill>
                  <a:srgbClr val="FFFFFF"/>
                </a:solidFill>
                <a:latin typeface="Consolas"/>
                <a:ea typeface="Consolas"/>
                <a:cs typeface="Consolas"/>
                <a:sym typeface="Consolas"/>
              </a:defRPr>
            </a:lvl4pPr>
            <a:lvl5pPr marL="2286000" lvl="4" indent="-342900" rtl="0">
              <a:spcBef>
                <a:spcPts val="400"/>
              </a:spcBef>
              <a:spcAft>
                <a:spcPts val="0"/>
              </a:spcAft>
              <a:buClr>
                <a:srgbClr val="FFFFFF"/>
              </a:buClr>
              <a:buSzPts val="1800"/>
              <a:buFont typeface="Consolas"/>
              <a:buChar char="»"/>
              <a:defRPr>
                <a:solidFill>
                  <a:srgbClr val="FFFFFF"/>
                </a:solidFill>
                <a:latin typeface="Consolas"/>
                <a:ea typeface="Consolas"/>
                <a:cs typeface="Consolas"/>
                <a:sym typeface="Consolas"/>
              </a:defRPr>
            </a:lvl5pPr>
            <a:lvl6pPr marL="2743200" lvl="5" indent="-342900" rtl="0">
              <a:spcBef>
                <a:spcPts val="400"/>
              </a:spcBef>
              <a:spcAft>
                <a:spcPts val="0"/>
              </a:spcAft>
              <a:buClr>
                <a:srgbClr val="FFFFFF"/>
              </a:buClr>
              <a:buSzPts val="1800"/>
              <a:buFont typeface="Consolas"/>
              <a:buChar char="•"/>
              <a:defRPr>
                <a:solidFill>
                  <a:srgbClr val="FFFFFF"/>
                </a:solidFill>
                <a:latin typeface="Consolas"/>
                <a:ea typeface="Consolas"/>
                <a:cs typeface="Consolas"/>
                <a:sym typeface="Consolas"/>
              </a:defRPr>
            </a:lvl6pPr>
            <a:lvl7pPr marL="3200400" lvl="6" indent="-342900" rtl="0">
              <a:spcBef>
                <a:spcPts val="400"/>
              </a:spcBef>
              <a:spcAft>
                <a:spcPts val="0"/>
              </a:spcAft>
              <a:buClr>
                <a:srgbClr val="FFFFFF"/>
              </a:buClr>
              <a:buSzPts val="1800"/>
              <a:buFont typeface="Consolas"/>
              <a:buChar char="•"/>
              <a:defRPr>
                <a:solidFill>
                  <a:srgbClr val="FFFFFF"/>
                </a:solidFill>
                <a:latin typeface="Consolas"/>
                <a:ea typeface="Consolas"/>
                <a:cs typeface="Consolas"/>
                <a:sym typeface="Consolas"/>
              </a:defRPr>
            </a:lvl7pPr>
            <a:lvl8pPr marL="3657600" lvl="7" indent="-342900" rtl="0">
              <a:spcBef>
                <a:spcPts val="400"/>
              </a:spcBef>
              <a:spcAft>
                <a:spcPts val="0"/>
              </a:spcAft>
              <a:buClr>
                <a:srgbClr val="FFFFFF"/>
              </a:buClr>
              <a:buSzPts val="1800"/>
              <a:buFont typeface="Consolas"/>
              <a:buChar char="•"/>
              <a:defRPr>
                <a:solidFill>
                  <a:srgbClr val="FFFFFF"/>
                </a:solidFill>
                <a:latin typeface="Consolas"/>
                <a:ea typeface="Consolas"/>
                <a:cs typeface="Consolas"/>
                <a:sym typeface="Consolas"/>
              </a:defRPr>
            </a:lvl8pPr>
            <a:lvl9pPr marL="4114800" lvl="8" indent="-342900" rtl="0">
              <a:spcBef>
                <a:spcPts val="400"/>
              </a:spcBef>
              <a:spcAft>
                <a:spcPts val="0"/>
              </a:spcAft>
              <a:buClr>
                <a:srgbClr val="FFFFFF"/>
              </a:buClr>
              <a:buSzPts val="1800"/>
              <a:buFont typeface="Consolas"/>
              <a:buChar char="•"/>
              <a:defRPr>
                <a:solidFill>
                  <a:srgbClr val="FFFFFF"/>
                </a:solidFill>
                <a:latin typeface="Consolas"/>
                <a:ea typeface="Consolas"/>
                <a:cs typeface="Consolas"/>
                <a:sym typeface="Consolas"/>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p:cSld name="OBJECT_1">
    <p:spTree>
      <p:nvGrpSpPr>
        <p:cNvPr id="1" name="Shape 50"/>
        <p:cNvGrpSpPr/>
        <p:nvPr/>
      </p:nvGrpSpPr>
      <p:grpSpPr>
        <a:xfrm>
          <a:off x="0" y="0"/>
          <a:ext cx="0" cy="0"/>
          <a:chOff x="0" y="0"/>
          <a:chExt cx="0" cy="0"/>
        </a:xfrm>
      </p:grpSpPr>
      <p:sp>
        <p:nvSpPr>
          <p:cNvPr id="51" name="Google Shape;51;p9"/>
          <p:cNvSpPr txBox="1">
            <a:spLocks noGrp="1"/>
          </p:cNvSpPr>
          <p:nvPr>
            <p:ph type="title"/>
          </p:nvPr>
        </p:nvSpPr>
        <p:spPr>
          <a:xfrm>
            <a:off x="457200" y="205976"/>
            <a:ext cx="8229600" cy="695700"/>
          </a:xfrm>
          <a:prstGeom prst="rect">
            <a:avLst/>
          </a:prstGeom>
          <a:noFill/>
          <a:ln>
            <a:noFill/>
          </a:ln>
        </p:spPr>
        <p:txBody>
          <a:bodyPr spcFirstLastPara="1" wrap="square" lIns="91425" tIns="91425" rIns="91425" bIns="91425" anchor="ctr" anchorCtr="0">
            <a:noAutofit/>
          </a:bodyPr>
          <a:lstStyle>
            <a:lvl1pPr marL="0" marR="0" lvl="0" indent="0" rtl="0">
              <a:spcBef>
                <a:spcPts val="0"/>
              </a:spcBef>
              <a:spcAft>
                <a:spcPts val="0"/>
              </a:spcAft>
              <a:buClr>
                <a:srgbClr val="434343"/>
              </a:buClr>
              <a:buSzPts val="3000"/>
              <a:buFont typeface="Oswald"/>
              <a:buNone/>
              <a:defRPr sz="3000" b="0" i="0" u="none" strike="noStrike" cap="none">
                <a:solidFill>
                  <a:srgbClr val="434343"/>
                </a:solidFill>
                <a:latin typeface="Oswald"/>
                <a:ea typeface="Oswald"/>
                <a:cs typeface="Oswald"/>
                <a:sym typeface="Oswald"/>
              </a:defRPr>
            </a:lvl1pPr>
            <a:lvl2pPr lvl="1" indent="0" rtl="0">
              <a:spcBef>
                <a:spcPts val="0"/>
              </a:spcBef>
              <a:spcAft>
                <a:spcPts val="0"/>
              </a:spcAft>
              <a:buSzPts val="1400"/>
              <a:buNone/>
              <a:defRPr sz="1800"/>
            </a:lvl2pPr>
            <a:lvl3pPr lvl="2" indent="0" rtl="0">
              <a:spcBef>
                <a:spcPts val="0"/>
              </a:spcBef>
              <a:spcAft>
                <a:spcPts val="0"/>
              </a:spcAft>
              <a:buSzPts val="1400"/>
              <a:buNone/>
              <a:defRPr sz="1800"/>
            </a:lvl3pPr>
            <a:lvl4pPr lvl="3" indent="0" rtl="0">
              <a:spcBef>
                <a:spcPts val="0"/>
              </a:spcBef>
              <a:spcAft>
                <a:spcPts val="0"/>
              </a:spcAft>
              <a:buSzPts val="1400"/>
              <a:buNone/>
              <a:defRPr sz="1800"/>
            </a:lvl4pPr>
            <a:lvl5pPr lvl="4" indent="0" rtl="0">
              <a:spcBef>
                <a:spcPts val="0"/>
              </a:spcBef>
              <a:spcAft>
                <a:spcPts val="0"/>
              </a:spcAft>
              <a:buSzPts val="1400"/>
              <a:buNone/>
              <a:defRPr sz="1800"/>
            </a:lvl5pPr>
            <a:lvl6pPr lvl="5" indent="0" rtl="0">
              <a:spcBef>
                <a:spcPts val="0"/>
              </a:spcBef>
              <a:spcAft>
                <a:spcPts val="0"/>
              </a:spcAft>
              <a:buSzPts val="1400"/>
              <a:buNone/>
              <a:defRPr sz="1800"/>
            </a:lvl6pPr>
            <a:lvl7pPr lvl="6" indent="0" rtl="0">
              <a:spcBef>
                <a:spcPts val="0"/>
              </a:spcBef>
              <a:spcAft>
                <a:spcPts val="0"/>
              </a:spcAft>
              <a:buSzPts val="1400"/>
              <a:buNone/>
              <a:defRPr sz="1800"/>
            </a:lvl7pPr>
            <a:lvl8pPr lvl="7" indent="0" rtl="0">
              <a:spcBef>
                <a:spcPts val="0"/>
              </a:spcBef>
              <a:spcAft>
                <a:spcPts val="0"/>
              </a:spcAft>
              <a:buSzPts val="1400"/>
              <a:buNone/>
              <a:defRPr sz="1800"/>
            </a:lvl8pPr>
            <a:lvl9pPr lvl="8" indent="0" rtl="0">
              <a:spcBef>
                <a:spcPts val="0"/>
              </a:spcBef>
              <a:spcAft>
                <a:spcPts val="0"/>
              </a:spcAft>
              <a:buSzPts val="1400"/>
              <a:buNone/>
              <a:defRPr sz="18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p:cSld name="OBJECT_1_1">
    <p:spTree>
      <p:nvGrpSpPr>
        <p:cNvPr id="1" name="Shape 52"/>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205979"/>
            <a:ext cx="8229600" cy="857250"/>
          </a:xfrm>
          <a:prstGeom prst="rect">
            <a:avLst/>
          </a:prstGeom>
          <a:noFill/>
          <a:ln>
            <a:noFill/>
          </a:ln>
        </p:spPr>
        <p:txBody>
          <a:bodyPr spcFirstLastPara="1" wrap="square" lIns="91425" tIns="91425" rIns="91425" bIns="91425" anchor="ctr" anchorCtr="0">
            <a:noAutofit/>
          </a:bodyPr>
          <a:lstStyle>
            <a:lvl1pPr marL="0" marR="0" lvl="0" indent="0" rtl="0">
              <a:spcBef>
                <a:spcPts val="0"/>
              </a:spcBef>
              <a:spcAft>
                <a:spcPts val="0"/>
              </a:spcAft>
              <a:buClr>
                <a:schemeClr val="dk1"/>
              </a:buClr>
              <a:buSzPts val="3000"/>
              <a:buFont typeface="Oswald"/>
              <a:buNone/>
              <a:defRPr sz="3000" i="0" u="none" strike="noStrike" cap="none">
                <a:solidFill>
                  <a:schemeClr val="dk1"/>
                </a:solidFill>
                <a:latin typeface="Oswald"/>
                <a:ea typeface="Oswald"/>
                <a:cs typeface="Oswald"/>
                <a:sym typeface="Oswald"/>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457200" y="1200151"/>
            <a:ext cx="8229600" cy="3394472"/>
          </a:xfrm>
          <a:prstGeom prst="rect">
            <a:avLst/>
          </a:prstGeom>
          <a:noFill/>
          <a:ln>
            <a:noFill/>
          </a:ln>
        </p:spPr>
        <p:txBody>
          <a:bodyPr spcFirstLastPara="1" wrap="square" lIns="91425" tIns="91425" rIns="91425" bIns="91425" anchor="t" anchorCtr="0">
            <a:noAutofit/>
          </a:bodyPr>
          <a:lstStyle>
            <a:lvl1pPr marL="457200" marR="0" lvl="0" indent="-342900" algn="l" rtl="0">
              <a:spcBef>
                <a:spcPts val="640"/>
              </a:spcBef>
              <a:spcAft>
                <a:spcPts val="0"/>
              </a:spcAft>
              <a:buClr>
                <a:schemeClr val="dk1"/>
              </a:buClr>
              <a:buSzPts val="1800"/>
              <a:buFont typeface="Helvetica Neue"/>
              <a:buChar char="•"/>
              <a:defRPr sz="1800" i="0" u="none" strike="noStrike" cap="none">
                <a:solidFill>
                  <a:schemeClr val="dk1"/>
                </a:solidFill>
                <a:latin typeface="Helvetica Neue"/>
                <a:ea typeface="Helvetica Neue"/>
                <a:cs typeface="Helvetica Neue"/>
                <a:sym typeface="Helvetica Neue"/>
              </a:defRPr>
            </a:lvl1pPr>
            <a:lvl2pPr marL="914400" marR="0" lvl="1" indent="-342900" algn="l" rtl="0">
              <a:spcBef>
                <a:spcPts val="560"/>
              </a:spcBef>
              <a:spcAft>
                <a:spcPts val="0"/>
              </a:spcAft>
              <a:buClr>
                <a:schemeClr val="dk1"/>
              </a:buClr>
              <a:buSzPts val="1800"/>
              <a:buFont typeface="Helvetica Neue"/>
              <a:buChar char="–"/>
              <a:defRPr sz="1800" i="0" u="none" strike="noStrike" cap="none">
                <a:solidFill>
                  <a:schemeClr val="dk1"/>
                </a:solidFill>
                <a:latin typeface="Helvetica Neue"/>
                <a:ea typeface="Helvetica Neue"/>
                <a:cs typeface="Helvetica Neue"/>
                <a:sym typeface="Helvetica Neue"/>
              </a:defRPr>
            </a:lvl2pPr>
            <a:lvl3pPr marL="1371600" marR="0" lvl="2" indent="-342900" algn="l" rtl="0">
              <a:spcBef>
                <a:spcPts val="480"/>
              </a:spcBef>
              <a:spcAft>
                <a:spcPts val="0"/>
              </a:spcAft>
              <a:buClr>
                <a:schemeClr val="dk1"/>
              </a:buClr>
              <a:buSzPts val="1800"/>
              <a:buFont typeface="Helvetica Neue"/>
              <a:buChar char="•"/>
              <a:defRPr sz="1800" i="0" u="none" strike="noStrike" cap="none">
                <a:solidFill>
                  <a:schemeClr val="dk1"/>
                </a:solidFill>
                <a:latin typeface="Helvetica Neue"/>
                <a:ea typeface="Helvetica Neue"/>
                <a:cs typeface="Helvetica Neue"/>
                <a:sym typeface="Helvetica Neue"/>
              </a:defRPr>
            </a:lvl3pPr>
            <a:lvl4pPr marL="1828800" marR="0" lvl="3" indent="-342900" algn="l" rtl="0">
              <a:spcBef>
                <a:spcPts val="400"/>
              </a:spcBef>
              <a:spcAft>
                <a:spcPts val="0"/>
              </a:spcAft>
              <a:buClr>
                <a:schemeClr val="dk1"/>
              </a:buClr>
              <a:buSzPts val="1800"/>
              <a:buFont typeface="Helvetica Neue"/>
              <a:buChar char="–"/>
              <a:defRPr sz="1800" i="0" u="none" strike="noStrike" cap="none">
                <a:solidFill>
                  <a:schemeClr val="dk1"/>
                </a:solidFill>
                <a:latin typeface="Helvetica Neue"/>
                <a:ea typeface="Helvetica Neue"/>
                <a:cs typeface="Helvetica Neue"/>
                <a:sym typeface="Helvetica Neue"/>
              </a:defRPr>
            </a:lvl4pPr>
            <a:lvl5pPr marL="2286000" marR="0" lvl="4" indent="-342900" algn="l" rtl="0">
              <a:spcBef>
                <a:spcPts val="400"/>
              </a:spcBef>
              <a:spcAft>
                <a:spcPts val="0"/>
              </a:spcAft>
              <a:buClr>
                <a:schemeClr val="dk1"/>
              </a:buClr>
              <a:buSzPts val="1800"/>
              <a:buFont typeface="Helvetica Neue"/>
              <a:buChar char="»"/>
              <a:defRPr sz="1800" i="0" u="none" strike="noStrike" cap="none">
                <a:solidFill>
                  <a:schemeClr val="dk1"/>
                </a:solidFill>
                <a:latin typeface="Helvetica Neue"/>
                <a:ea typeface="Helvetica Neue"/>
                <a:cs typeface="Helvetica Neue"/>
                <a:sym typeface="Helvetica Neue"/>
              </a:defRPr>
            </a:lvl5pPr>
            <a:lvl6pPr marL="2743200" marR="0" lvl="5" indent="-342900" algn="l" rtl="0">
              <a:spcBef>
                <a:spcPts val="400"/>
              </a:spcBef>
              <a:spcAft>
                <a:spcPts val="0"/>
              </a:spcAft>
              <a:buClr>
                <a:schemeClr val="dk1"/>
              </a:buClr>
              <a:buSzPts val="1800"/>
              <a:buFont typeface="Helvetica Neue"/>
              <a:buChar char="•"/>
              <a:defRPr sz="1800" i="0" u="none" strike="noStrike" cap="none">
                <a:solidFill>
                  <a:schemeClr val="dk1"/>
                </a:solidFill>
                <a:latin typeface="Helvetica Neue"/>
                <a:ea typeface="Helvetica Neue"/>
                <a:cs typeface="Helvetica Neue"/>
                <a:sym typeface="Helvetica Neue"/>
              </a:defRPr>
            </a:lvl6pPr>
            <a:lvl7pPr marL="3200400" marR="0" lvl="6" indent="-342900" algn="l" rtl="0">
              <a:spcBef>
                <a:spcPts val="400"/>
              </a:spcBef>
              <a:spcAft>
                <a:spcPts val="0"/>
              </a:spcAft>
              <a:buClr>
                <a:schemeClr val="dk1"/>
              </a:buClr>
              <a:buSzPts val="1800"/>
              <a:buFont typeface="Helvetica Neue"/>
              <a:buChar char="•"/>
              <a:defRPr sz="1800" i="0" u="none" strike="noStrike" cap="none">
                <a:solidFill>
                  <a:schemeClr val="dk1"/>
                </a:solidFill>
                <a:latin typeface="Helvetica Neue"/>
                <a:ea typeface="Helvetica Neue"/>
                <a:cs typeface="Helvetica Neue"/>
                <a:sym typeface="Helvetica Neue"/>
              </a:defRPr>
            </a:lvl7pPr>
            <a:lvl8pPr marL="3657600" marR="0" lvl="7" indent="-342900" algn="l" rtl="0">
              <a:spcBef>
                <a:spcPts val="400"/>
              </a:spcBef>
              <a:spcAft>
                <a:spcPts val="0"/>
              </a:spcAft>
              <a:buClr>
                <a:schemeClr val="dk1"/>
              </a:buClr>
              <a:buSzPts val="1800"/>
              <a:buFont typeface="Helvetica Neue"/>
              <a:buChar char="•"/>
              <a:defRPr sz="1800" i="0" u="none" strike="noStrike" cap="none">
                <a:solidFill>
                  <a:schemeClr val="dk1"/>
                </a:solidFill>
                <a:latin typeface="Helvetica Neue"/>
                <a:ea typeface="Helvetica Neue"/>
                <a:cs typeface="Helvetica Neue"/>
                <a:sym typeface="Helvetica Neue"/>
              </a:defRPr>
            </a:lvl8pPr>
            <a:lvl9pPr marL="4114800" marR="0" lvl="8" indent="-342900" algn="l" rtl="0">
              <a:spcBef>
                <a:spcPts val="400"/>
              </a:spcBef>
              <a:spcAft>
                <a:spcPts val="0"/>
              </a:spcAft>
              <a:buClr>
                <a:schemeClr val="dk1"/>
              </a:buClr>
              <a:buSzPts val="1800"/>
              <a:buFont typeface="Helvetica Neue"/>
              <a:buChar char="•"/>
              <a:defRPr sz="1800" i="0" u="none" strike="noStrike" cap="none">
                <a:solidFill>
                  <a:schemeClr val="dk1"/>
                </a:solidFill>
                <a:latin typeface="Helvetica Neue"/>
                <a:ea typeface="Helvetica Neue"/>
                <a:cs typeface="Helvetica Neue"/>
                <a:sym typeface="Helvetica Neue"/>
              </a:defRPr>
            </a:lvl9pPr>
          </a:lstStyle>
          <a:p>
            <a:endParaRPr/>
          </a:p>
        </p:txBody>
      </p:sp>
      <p:sp>
        <p:nvSpPr>
          <p:cNvPr id="8" name="Google Shape;8;p1"/>
          <p:cNvSpPr txBox="1">
            <a:spLocks noGrp="1"/>
          </p:cNvSpPr>
          <p:nvPr>
            <p:ph type="sldNum" idx="12"/>
          </p:nvPr>
        </p:nvSpPr>
        <p:spPr>
          <a:xfrm>
            <a:off x="9" y="4749901"/>
            <a:ext cx="548700" cy="393600"/>
          </a:xfrm>
          <a:prstGeom prst="rect">
            <a:avLst/>
          </a:prstGeom>
          <a:noFill/>
          <a:ln>
            <a:noFill/>
          </a:ln>
        </p:spPr>
        <p:txBody>
          <a:bodyPr spcFirstLastPara="1" wrap="square" lIns="91425" tIns="91425" rIns="91425" bIns="91425" anchor="t" anchorCtr="0">
            <a:noAutofit/>
          </a:bodyPr>
          <a:lstStyle>
            <a:lvl1pPr lvl="0" algn="r">
              <a:buNone/>
              <a:defRPr sz="1300">
                <a:solidFill>
                  <a:schemeClr val="dk1"/>
                </a:solidFill>
                <a:latin typeface="Helvetica Neue"/>
                <a:ea typeface="Helvetica Neue"/>
                <a:cs typeface="Helvetica Neue"/>
                <a:sym typeface="Helvetica Neue"/>
              </a:defRPr>
            </a:lvl1pPr>
            <a:lvl2pPr lvl="1" algn="r">
              <a:buNone/>
              <a:defRPr sz="1300">
                <a:solidFill>
                  <a:schemeClr val="dk1"/>
                </a:solidFill>
                <a:latin typeface="Helvetica Neue"/>
                <a:ea typeface="Helvetica Neue"/>
                <a:cs typeface="Helvetica Neue"/>
                <a:sym typeface="Helvetica Neue"/>
              </a:defRPr>
            </a:lvl2pPr>
            <a:lvl3pPr lvl="2" algn="r">
              <a:buNone/>
              <a:defRPr sz="1300">
                <a:solidFill>
                  <a:schemeClr val="dk1"/>
                </a:solidFill>
                <a:latin typeface="Helvetica Neue"/>
                <a:ea typeface="Helvetica Neue"/>
                <a:cs typeface="Helvetica Neue"/>
                <a:sym typeface="Helvetica Neue"/>
              </a:defRPr>
            </a:lvl3pPr>
            <a:lvl4pPr lvl="3" algn="r">
              <a:buNone/>
              <a:defRPr sz="1300">
                <a:solidFill>
                  <a:schemeClr val="dk1"/>
                </a:solidFill>
                <a:latin typeface="Helvetica Neue"/>
                <a:ea typeface="Helvetica Neue"/>
                <a:cs typeface="Helvetica Neue"/>
                <a:sym typeface="Helvetica Neue"/>
              </a:defRPr>
            </a:lvl4pPr>
            <a:lvl5pPr lvl="4" algn="r">
              <a:buNone/>
              <a:defRPr sz="1300">
                <a:solidFill>
                  <a:schemeClr val="dk1"/>
                </a:solidFill>
                <a:latin typeface="Helvetica Neue"/>
                <a:ea typeface="Helvetica Neue"/>
                <a:cs typeface="Helvetica Neue"/>
                <a:sym typeface="Helvetica Neue"/>
              </a:defRPr>
            </a:lvl5pPr>
            <a:lvl6pPr lvl="5" algn="r">
              <a:buNone/>
              <a:defRPr sz="1300">
                <a:solidFill>
                  <a:schemeClr val="dk1"/>
                </a:solidFill>
                <a:latin typeface="Helvetica Neue"/>
                <a:ea typeface="Helvetica Neue"/>
                <a:cs typeface="Helvetica Neue"/>
                <a:sym typeface="Helvetica Neue"/>
              </a:defRPr>
            </a:lvl6pPr>
            <a:lvl7pPr lvl="6" algn="r">
              <a:buNone/>
              <a:defRPr sz="1300">
                <a:solidFill>
                  <a:schemeClr val="dk1"/>
                </a:solidFill>
                <a:latin typeface="Helvetica Neue"/>
                <a:ea typeface="Helvetica Neue"/>
                <a:cs typeface="Helvetica Neue"/>
                <a:sym typeface="Helvetica Neue"/>
              </a:defRPr>
            </a:lvl7pPr>
            <a:lvl8pPr lvl="7" algn="r">
              <a:buNone/>
              <a:defRPr sz="1300">
                <a:solidFill>
                  <a:schemeClr val="dk1"/>
                </a:solidFill>
                <a:latin typeface="Helvetica Neue"/>
                <a:ea typeface="Helvetica Neue"/>
                <a:cs typeface="Helvetica Neue"/>
                <a:sym typeface="Helvetica Neue"/>
              </a:defRPr>
            </a:lvl8pPr>
            <a:lvl9pPr lvl="8" algn="r">
              <a:buNone/>
              <a:defRPr sz="1300">
                <a:solidFill>
                  <a:schemeClr val="dk1"/>
                </a:solidFill>
                <a:latin typeface="Helvetica Neue"/>
                <a:ea typeface="Helvetica Neue"/>
                <a:cs typeface="Helvetica Neue"/>
                <a:sym typeface="Helvetica Neue"/>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F06B4A"/>
          </p15:clr>
        </p15:guide>
        <p15:guide id="2" pos="2880">
          <p15:clr>
            <a:srgbClr val="F06B4A"/>
          </p15:clr>
        </p15:guide>
        <p15:guide id="3" pos="5673">
          <p15:clr>
            <a:srgbClr val="F06B4A"/>
          </p15:clr>
        </p15:guide>
        <p15:guide id="4" orient="horz" pos="3168">
          <p15:clr>
            <a:srgbClr val="F06B4A"/>
          </p15:clr>
        </p15:guide>
        <p15:guide id="5" pos="87">
          <p15:clr>
            <a:srgbClr val="F06B4A"/>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11.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104.xml"/><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105.xml"/><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106.xml"/><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2" Type="http://schemas.openxmlformats.org/officeDocument/2006/relationships/notesSlide" Target="../notesSlides/notesSlide107.xml"/><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108.xml"/><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10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110.xml"/><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2" Type="http://schemas.openxmlformats.org/officeDocument/2006/relationships/notesSlide" Target="../notesSlides/notesSlide111.xml"/><Relationship Id="rId1" Type="http://schemas.openxmlformats.org/officeDocument/2006/relationships/slideLayout" Target="../slideLayouts/slideLayout11.xml"/></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112.xml"/><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13.xml"/><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2" Type="http://schemas.openxmlformats.org/officeDocument/2006/relationships/notesSlide" Target="../notesSlides/notesSlide114.xml"/><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2" Type="http://schemas.openxmlformats.org/officeDocument/2006/relationships/notesSlide" Target="../notesSlides/notesSlide115.xml"/><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2" Type="http://schemas.openxmlformats.org/officeDocument/2006/relationships/notesSlide" Target="../notesSlides/notesSlide116.xml"/><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2" Type="http://schemas.openxmlformats.org/officeDocument/2006/relationships/notesSlide" Target="../notesSlides/notesSlide117.xml"/><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2" Type="http://schemas.openxmlformats.org/officeDocument/2006/relationships/notesSlide" Target="../notesSlides/notesSlide118.xml"/><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2" Type="http://schemas.openxmlformats.org/officeDocument/2006/relationships/notesSlide" Target="../notesSlides/notesSlide11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2" Type="http://schemas.openxmlformats.org/officeDocument/2006/relationships/notesSlide" Target="../notesSlides/notesSlide120.xml"/><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2" Type="http://schemas.openxmlformats.org/officeDocument/2006/relationships/notesSlide" Target="../notesSlides/notesSlide121.xml"/><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2" Type="http://schemas.openxmlformats.org/officeDocument/2006/relationships/notesSlide" Target="../notesSlides/notesSlide122.xml"/><Relationship Id="rId1" Type="http://schemas.openxmlformats.org/officeDocument/2006/relationships/slideLayout" Target="../slideLayouts/slideLayout10.xml"/></Relationships>
</file>

<file path=ppt/slides/_rels/slide123.xml.rels><?xml version="1.0" encoding="UTF-8" standalone="yes"?>
<Relationships xmlns="http://schemas.openxmlformats.org/package/2006/relationships"><Relationship Id="rId2" Type="http://schemas.openxmlformats.org/officeDocument/2006/relationships/notesSlide" Target="../notesSlides/notesSlide123.xml"/><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2" Type="http://schemas.openxmlformats.org/officeDocument/2006/relationships/notesSlide" Target="../notesSlides/notesSlide124.xml"/><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5.xml"/><Relationship Id="rId1" Type="http://schemas.openxmlformats.org/officeDocument/2006/relationships/slideLayout" Target="../slideLayouts/slideLayout8.xml"/></Relationships>
</file>

<file path=ppt/slides/_rels/slide126.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26.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8.xml"/><Relationship Id="rId5" Type="http://schemas.openxmlformats.org/officeDocument/2006/relationships/image" Target="../media/image9.png"/><Relationship Id="rId4" Type="http://schemas.openxmlformats.org/officeDocument/2006/relationships/image" Target="../media/image8.tiff"/></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8.tiff"/><Relationship Id="rId4" Type="http://schemas.openxmlformats.org/officeDocument/2006/relationships/image" Target="../media/image11.pn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8.tiff"/></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3.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3.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3.xml"/></Relationships>
</file>

<file path=ppt/slides/_rels/slide5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6.xml"/><Relationship Id="rId1" Type="http://schemas.openxmlformats.org/officeDocument/2006/relationships/slideLayout" Target="../slideLayouts/slideLayout1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0.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1.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1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en.wikipedia.org/wiki/Software_development_process"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1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6.xml"/><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10.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10.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10.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3.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11.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96.xml"/><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98.xml"/><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grpSp>
        <p:nvGrpSpPr>
          <p:cNvPr id="63" name="Google Shape;63;p14"/>
          <p:cNvGrpSpPr/>
          <p:nvPr/>
        </p:nvGrpSpPr>
        <p:grpSpPr>
          <a:xfrm>
            <a:off x="13" y="3720220"/>
            <a:ext cx="9144000" cy="847800"/>
            <a:chOff x="13" y="3720220"/>
            <a:chExt cx="9144000" cy="847800"/>
          </a:xfrm>
        </p:grpSpPr>
        <p:sp>
          <p:nvSpPr>
            <p:cNvPr id="64" name="Google Shape;64;p14"/>
            <p:cNvSpPr/>
            <p:nvPr/>
          </p:nvSpPr>
          <p:spPr>
            <a:xfrm>
              <a:off x="13" y="3947350"/>
              <a:ext cx="9144000" cy="433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5" name="Google Shape;65;p14" descr="LeanDog-Logo - No-Otis (100px-height).png"/>
            <p:cNvPicPr preferRelativeResize="0"/>
            <p:nvPr/>
          </p:nvPicPr>
          <p:blipFill rotWithShape="1">
            <a:blip r:embed="rId3">
              <a:alphaModFix/>
            </a:blip>
            <a:srcRect/>
            <a:stretch/>
          </p:blipFill>
          <p:spPr>
            <a:xfrm>
              <a:off x="1668951" y="4032168"/>
              <a:ext cx="1030200" cy="290700"/>
            </a:xfrm>
            <a:prstGeom prst="rect">
              <a:avLst/>
            </a:prstGeom>
            <a:noFill/>
            <a:ln>
              <a:noFill/>
            </a:ln>
          </p:spPr>
        </p:pic>
        <p:pic>
          <p:nvPicPr>
            <p:cNvPr id="66" name="Google Shape;66;p14"/>
            <p:cNvPicPr preferRelativeResize="0"/>
            <p:nvPr/>
          </p:nvPicPr>
          <p:blipFill rotWithShape="1">
            <a:blip r:embed="rId4">
              <a:alphaModFix/>
            </a:blip>
            <a:srcRect l="35645" t="33020" r="20915" b="42224"/>
            <a:stretch/>
          </p:blipFill>
          <p:spPr>
            <a:xfrm>
              <a:off x="3658920" y="3907796"/>
              <a:ext cx="3945583" cy="472653"/>
            </a:xfrm>
            <a:prstGeom prst="rect">
              <a:avLst/>
            </a:prstGeom>
            <a:noFill/>
            <a:ln>
              <a:noFill/>
            </a:ln>
          </p:spPr>
        </p:pic>
        <p:pic>
          <p:nvPicPr>
            <p:cNvPr id="67" name="Google Shape;67;p14" descr="Screen Shot 2016-04-21 at 11.36.07 AM.png"/>
            <p:cNvPicPr preferRelativeResize="0"/>
            <p:nvPr/>
          </p:nvPicPr>
          <p:blipFill rotWithShape="1">
            <a:blip r:embed="rId5">
              <a:alphaModFix/>
            </a:blip>
            <a:srcRect/>
            <a:stretch/>
          </p:blipFill>
          <p:spPr>
            <a:xfrm>
              <a:off x="2824850" y="3720220"/>
              <a:ext cx="998100" cy="847800"/>
            </a:xfrm>
            <a:prstGeom prst="rect">
              <a:avLst/>
            </a:prstGeom>
            <a:noFill/>
            <a:ln>
              <a:noFill/>
            </a:ln>
          </p:spPr>
        </p:pic>
      </p:grpSp>
      <p:sp>
        <p:nvSpPr>
          <p:cNvPr id="68" name="Google Shape;68;p14"/>
          <p:cNvSpPr/>
          <p:nvPr/>
        </p:nvSpPr>
        <p:spPr>
          <a:xfrm>
            <a:off x="183800" y="4525900"/>
            <a:ext cx="8778900" cy="3693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b="0" i="0" u="none" strike="noStrike" cap="none">
                <a:solidFill>
                  <a:schemeClr val="lt1"/>
                </a:solidFill>
              </a:rPr>
              <a:t>     			 </a:t>
            </a:r>
            <a:r>
              <a:rPr lang="en-US">
                <a:solidFill>
                  <a:schemeClr val="lt1"/>
                </a:solidFill>
              </a:rPr>
              <a:t>LEANDOG.COM</a:t>
            </a:r>
            <a:endParaRPr b="0" i="0" u="none" strike="noStrike" cap="none">
              <a:solidFill>
                <a:schemeClr val="lt1"/>
              </a:solidFill>
            </a:endParaRPr>
          </a:p>
        </p:txBody>
      </p:sp>
      <p:sp>
        <p:nvSpPr>
          <p:cNvPr id="69" name="Google Shape;69;p14"/>
          <p:cNvSpPr txBox="1">
            <a:spLocks noGrp="1"/>
          </p:cNvSpPr>
          <p:nvPr>
            <p:ph type="ctrTitle"/>
          </p:nvPr>
        </p:nvSpPr>
        <p:spPr>
          <a:xfrm>
            <a:off x="685800" y="248300"/>
            <a:ext cx="7772400" cy="1785954"/>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latin typeface="Dank Mono" pitchFamily="49" charset="77"/>
              </a:rPr>
              <a:t>TDD in</a:t>
            </a:r>
            <a:br>
              <a:rPr lang="en-US" dirty="0">
                <a:latin typeface="Dank Mono" pitchFamily="49" charset="77"/>
              </a:rPr>
            </a:br>
            <a:r>
              <a:rPr lang="en-US" dirty="0">
                <a:latin typeface="Dank Mono" pitchFamily="49" charset="77"/>
              </a:rPr>
              <a:t>TypeScript</a:t>
            </a:r>
            <a:endParaRPr dirty="0">
              <a:latin typeface="Dank Mono" pitchFamily="49" charset="77"/>
            </a:endParaRPr>
          </a:p>
        </p:txBody>
      </p:sp>
      <p:sp>
        <p:nvSpPr>
          <p:cNvPr id="70" name="Google Shape;70;p14"/>
          <p:cNvSpPr txBox="1">
            <a:spLocks noGrp="1"/>
          </p:cNvSpPr>
          <p:nvPr>
            <p:ph type="subTitle" idx="1"/>
          </p:nvPr>
        </p:nvSpPr>
        <p:spPr>
          <a:xfrm>
            <a:off x="1371600" y="2220738"/>
            <a:ext cx="6400800" cy="1314300"/>
          </a:xfrm>
          <a:prstGeom prst="rect">
            <a:avLst/>
          </a:prstGeom>
        </p:spPr>
        <p:txBody>
          <a:bodyPr spcFirstLastPara="1" wrap="square" lIns="91425" tIns="91425" rIns="91425" bIns="91425" anchor="t" anchorCtr="0">
            <a:noAutofit/>
          </a:bodyPr>
          <a:lstStyle/>
          <a:p>
            <a:pPr marL="0" lvl="0" indent="0" algn="ctr" rtl="0">
              <a:spcBef>
                <a:spcPts val="640"/>
              </a:spcBef>
              <a:spcAft>
                <a:spcPts val="0"/>
              </a:spcAft>
              <a:buNone/>
            </a:pPr>
            <a:r>
              <a:rPr lang="en-US" dirty="0">
                <a:latin typeface="Garamond" panose="02020404030301010803" pitchFamily="18" charset="0"/>
              </a:rPr>
              <a:t>Test Driven Development</a:t>
            </a:r>
            <a:endParaRPr dirty="0">
              <a:latin typeface="Garamond" panose="02020404030301010803" pitchFamily="18" charset="0"/>
            </a:endParaRPr>
          </a:p>
        </p:txBody>
      </p:sp>
      <p:sp>
        <p:nvSpPr>
          <p:cNvPr id="10" name="Google Shape;88;p13">
            <a:extLst>
              <a:ext uri="{FF2B5EF4-FFF2-40B4-BE49-F238E27FC236}">
                <a16:creationId xmlns:a16="http://schemas.microsoft.com/office/drawing/2014/main" id="{06C35A67-942B-3B42-97DC-A10568BE5427}"/>
              </a:ext>
            </a:extLst>
          </p:cNvPr>
          <p:cNvSpPr/>
          <p:nvPr/>
        </p:nvSpPr>
        <p:spPr>
          <a:xfrm>
            <a:off x="181300" y="4570840"/>
            <a:ext cx="4209400" cy="369300"/>
          </a:xfrm>
          <a:prstGeom prst="rect">
            <a:avLst/>
          </a:prstGeom>
          <a:noFill/>
          <a:ln>
            <a:noFill/>
          </a:ln>
        </p:spPr>
        <p:txBody>
          <a:bodyPr spcFirstLastPara="1" wrap="square" lIns="91425" tIns="45700" rIns="91425" bIns="45700" anchor="t" anchorCtr="0">
            <a:noAutofit/>
          </a:bodyPr>
          <a:lstStyle/>
          <a:p>
            <a:pPr lvl="0"/>
            <a:r>
              <a:rPr lang="en-US" dirty="0">
                <a:solidFill>
                  <a:schemeClr val="lt1"/>
                </a:solidFill>
              </a:rPr>
              <a:t>DEV3LSOLUTIONS.COM</a:t>
            </a:r>
            <a:endParaRPr b="0" i="0" u="none" strike="noStrike" cap="none" dirty="0">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20"/>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10</a:t>
            </a:fld>
            <a:endParaRPr/>
          </a:p>
        </p:txBody>
      </p:sp>
      <p:sp>
        <p:nvSpPr>
          <p:cNvPr id="109" name="Google Shape;109;p20"/>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marR="0" lvl="0" indent="-342900" algn="l" rtl="0">
              <a:lnSpc>
                <a:spcPct val="150000"/>
              </a:lnSpc>
              <a:spcBef>
                <a:spcPts val="0"/>
              </a:spcBef>
              <a:spcAft>
                <a:spcPts val="0"/>
              </a:spcAft>
              <a:buClr>
                <a:srgbClr val="3F3F3F"/>
              </a:buClr>
              <a:buSzPts val="1800"/>
              <a:buChar char="•"/>
            </a:pPr>
            <a:r>
              <a:rPr lang="en-US">
                <a:solidFill>
                  <a:srgbClr val="3F3F3F"/>
                </a:solidFill>
              </a:rPr>
              <a:t>Automated unit testing nothing new</a:t>
            </a:r>
            <a:endParaRPr>
              <a:solidFill>
                <a:srgbClr val="3F3F3F"/>
              </a:solidFill>
            </a:endParaRPr>
          </a:p>
          <a:p>
            <a:pPr marL="914400" marR="0" lvl="1" indent="-342900" algn="l" rtl="0">
              <a:lnSpc>
                <a:spcPct val="150000"/>
              </a:lnSpc>
              <a:spcBef>
                <a:spcPts val="0"/>
              </a:spcBef>
              <a:spcAft>
                <a:spcPts val="0"/>
              </a:spcAft>
              <a:buClr>
                <a:srgbClr val="3F3F3F"/>
              </a:buClr>
              <a:buSzPts val="1800"/>
              <a:buChar char="–"/>
            </a:pPr>
            <a:r>
              <a:rPr lang="en-US">
                <a:solidFill>
                  <a:srgbClr val="3F3F3F"/>
                </a:solidFill>
              </a:rPr>
              <a:t>But writing the tests incrementally and first is</a:t>
            </a:r>
            <a:endParaRPr>
              <a:solidFill>
                <a:srgbClr val="3F3F3F"/>
              </a:solidFill>
            </a:endParaRPr>
          </a:p>
          <a:p>
            <a:pPr marL="457200" marR="0" lvl="0" indent="-342900" algn="l" rtl="0">
              <a:lnSpc>
                <a:spcPct val="150000"/>
              </a:lnSpc>
              <a:spcBef>
                <a:spcPts val="0"/>
              </a:spcBef>
              <a:spcAft>
                <a:spcPts val="0"/>
              </a:spcAft>
              <a:buClr>
                <a:srgbClr val="3F3F3F"/>
              </a:buClr>
              <a:buSzPts val="1800"/>
              <a:buChar char="•"/>
            </a:pPr>
            <a:r>
              <a:rPr lang="en-US">
                <a:solidFill>
                  <a:srgbClr val="3F3F3F"/>
                </a:solidFill>
              </a:rPr>
              <a:t>Automation originally devised by Ward Cunningham</a:t>
            </a:r>
            <a:endParaRPr>
              <a:solidFill>
                <a:srgbClr val="3F3F3F"/>
              </a:solidFill>
            </a:endParaRPr>
          </a:p>
          <a:p>
            <a:pPr marL="914400" marR="0" lvl="1" indent="-342900" algn="l" rtl="0">
              <a:lnSpc>
                <a:spcPct val="150000"/>
              </a:lnSpc>
              <a:spcBef>
                <a:spcPts val="0"/>
              </a:spcBef>
              <a:spcAft>
                <a:spcPts val="0"/>
              </a:spcAft>
              <a:buClr>
                <a:srgbClr val="3F3F3F"/>
              </a:buClr>
              <a:buSzPts val="1800"/>
              <a:buChar char="–"/>
            </a:pPr>
            <a:r>
              <a:rPr lang="en-US">
                <a:solidFill>
                  <a:srgbClr val="3F3F3F"/>
                </a:solidFill>
              </a:rPr>
              <a:t>Honed by Kent Beck in Smalltalk</a:t>
            </a:r>
            <a:endParaRPr>
              <a:solidFill>
                <a:srgbClr val="3F3F3F"/>
              </a:solidFill>
            </a:endParaRPr>
          </a:p>
          <a:p>
            <a:pPr marL="914400" marR="0" lvl="1" indent="-342900" algn="l" rtl="0">
              <a:lnSpc>
                <a:spcPct val="150000"/>
              </a:lnSpc>
              <a:spcBef>
                <a:spcPts val="0"/>
              </a:spcBef>
              <a:spcAft>
                <a:spcPts val="0"/>
              </a:spcAft>
              <a:buClr>
                <a:srgbClr val="3F3F3F"/>
              </a:buClr>
              <a:buSzPts val="1800"/>
              <a:buChar char="–"/>
            </a:pPr>
            <a:r>
              <a:rPr lang="en-US">
                <a:solidFill>
                  <a:srgbClr val="3F3F3F"/>
                </a:solidFill>
              </a:rPr>
              <a:t>Incorporated as a practice of Extreme Programming (XP)</a:t>
            </a:r>
            <a:endParaRPr>
              <a:solidFill>
                <a:srgbClr val="3F3F3F"/>
              </a:solidFill>
            </a:endParaRPr>
          </a:p>
          <a:p>
            <a:pPr marL="457200" marR="0" lvl="0" indent="-342900" algn="l" rtl="0">
              <a:lnSpc>
                <a:spcPct val="150000"/>
              </a:lnSpc>
              <a:spcBef>
                <a:spcPts val="0"/>
              </a:spcBef>
              <a:spcAft>
                <a:spcPts val="0"/>
              </a:spcAft>
              <a:buClr>
                <a:srgbClr val="3F3F3F"/>
              </a:buClr>
              <a:buSzPts val="1800"/>
              <a:buChar char="•"/>
            </a:pPr>
            <a:r>
              <a:rPr lang="en-US">
                <a:solidFill>
                  <a:srgbClr val="3F3F3F"/>
                </a:solidFill>
              </a:rPr>
              <a:t>Buzzword History:</a:t>
            </a:r>
            <a:endParaRPr>
              <a:solidFill>
                <a:srgbClr val="3F3F3F"/>
              </a:solidFill>
            </a:endParaRPr>
          </a:p>
          <a:p>
            <a:pPr marL="914400" marR="0" lvl="1" indent="-342900" algn="l" rtl="0">
              <a:lnSpc>
                <a:spcPct val="150000"/>
              </a:lnSpc>
              <a:spcBef>
                <a:spcPts val="0"/>
              </a:spcBef>
              <a:spcAft>
                <a:spcPts val="0"/>
              </a:spcAft>
              <a:buClr>
                <a:srgbClr val="3F3F3F"/>
              </a:buClr>
              <a:buSzPts val="1800"/>
              <a:buChar char="–"/>
            </a:pPr>
            <a:r>
              <a:rPr lang="en-US">
                <a:solidFill>
                  <a:srgbClr val="3F3F3F"/>
                </a:solidFill>
              </a:rPr>
              <a:t>Test-first programming</a:t>
            </a:r>
            <a:endParaRPr>
              <a:solidFill>
                <a:srgbClr val="3F3F3F"/>
              </a:solidFill>
            </a:endParaRPr>
          </a:p>
          <a:p>
            <a:pPr marL="914400" marR="0" lvl="1" indent="-342900" algn="l" rtl="0">
              <a:lnSpc>
                <a:spcPct val="150000"/>
              </a:lnSpc>
              <a:spcBef>
                <a:spcPts val="0"/>
              </a:spcBef>
              <a:spcAft>
                <a:spcPts val="0"/>
              </a:spcAft>
              <a:buClr>
                <a:srgbClr val="3F3F3F"/>
              </a:buClr>
              <a:buSzPts val="1800"/>
              <a:buChar char="–"/>
            </a:pPr>
            <a:r>
              <a:rPr lang="en-US">
                <a:solidFill>
                  <a:srgbClr val="3F3F3F"/>
                </a:solidFill>
              </a:rPr>
              <a:t>Test-first design</a:t>
            </a:r>
            <a:endParaRPr>
              <a:solidFill>
                <a:srgbClr val="3F3F3F"/>
              </a:solidFill>
            </a:endParaRPr>
          </a:p>
          <a:p>
            <a:pPr marL="914400" marR="0" lvl="1" indent="-342900" algn="l" rtl="0">
              <a:lnSpc>
                <a:spcPct val="150000"/>
              </a:lnSpc>
              <a:spcBef>
                <a:spcPts val="0"/>
              </a:spcBef>
              <a:spcAft>
                <a:spcPts val="0"/>
              </a:spcAft>
              <a:buClr>
                <a:srgbClr val="3F3F3F"/>
              </a:buClr>
              <a:buSzPts val="1800"/>
              <a:buChar char="–"/>
            </a:pPr>
            <a:r>
              <a:rPr lang="en-US">
                <a:solidFill>
                  <a:srgbClr val="3F3F3F"/>
                </a:solidFill>
              </a:rPr>
              <a:t>Test-driven development</a:t>
            </a:r>
            <a:endParaRPr>
              <a:solidFill>
                <a:srgbClr val="3F3F3F"/>
              </a:solidFill>
            </a:endParaRPr>
          </a:p>
        </p:txBody>
      </p:sp>
      <p:sp>
        <p:nvSpPr>
          <p:cNvPr id="110" name="Google Shape;110;p20"/>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History</a:t>
            </a:r>
            <a:endParaRPr/>
          </a:p>
        </p:txBody>
      </p:sp>
    </p:spTree>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sp>
        <p:nvSpPr>
          <p:cNvPr id="713" name="Google Shape;713;p110"/>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100</a:t>
            </a:fld>
            <a:endParaRPr/>
          </a:p>
        </p:txBody>
      </p:sp>
      <p:sp>
        <p:nvSpPr>
          <p:cNvPr id="714" name="Google Shape;714;p110"/>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marR="0" lvl="0" indent="-342900" algn="l" rtl="0">
              <a:lnSpc>
                <a:spcPct val="150000"/>
              </a:lnSpc>
              <a:spcBef>
                <a:spcPts val="640"/>
              </a:spcBef>
              <a:spcAft>
                <a:spcPts val="0"/>
              </a:spcAft>
              <a:buSzPts val="1800"/>
              <a:buChar char="•"/>
            </a:pPr>
            <a:r>
              <a:rPr lang="en-US"/>
              <a:t>Prevents over design</a:t>
            </a:r>
            <a:endParaRPr/>
          </a:p>
          <a:p>
            <a:pPr marL="914400" marR="0" lvl="1" indent="-342900" algn="l" rtl="0">
              <a:lnSpc>
                <a:spcPct val="150000"/>
              </a:lnSpc>
              <a:spcBef>
                <a:spcPts val="0"/>
              </a:spcBef>
              <a:spcAft>
                <a:spcPts val="0"/>
              </a:spcAft>
              <a:buSzPts val="1800"/>
              <a:buChar char="–"/>
            </a:pPr>
            <a:r>
              <a:rPr lang="en-US"/>
              <a:t>You don’t build things into the system that aren’t needed</a:t>
            </a:r>
            <a:endParaRPr/>
          </a:p>
          <a:p>
            <a:pPr marL="457200" marR="0" lvl="0" indent="-342900" algn="l" rtl="0">
              <a:lnSpc>
                <a:spcPct val="150000"/>
              </a:lnSpc>
              <a:spcBef>
                <a:spcPts val="0"/>
              </a:spcBef>
              <a:spcAft>
                <a:spcPts val="0"/>
              </a:spcAft>
              <a:buSzPts val="1800"/>
              <a:buChar char="•"/>
            </a:pPr>
            <a:r>
              <a:rPr lang="en-US"/>
              <a:t>Stopgap measure</a:t>
            </a:r>
            <a:endParaRPr/>
          </a:p>
          <a:p>
            <a:pPr marL="914400" marR="0" lvl="1" indent="-342900" algn="l" rtl="0">
              <a:lnSpc>
                <a:spcPct val="150000"/>
              </a:lnSpc>
              <a:spcBef>
                <a:spcPts val="0"/>
              </a:spcBef>
              <a:spcAft>
                <a:spcPts val="0"/>
              </a:spcAft>
              <a:buSzPts val="1800"/>
              <a:buChar char="–"/>
            </a:pPr>
            <a:r>
              <a:rPr lang="en-US"/>
              <a:t>Sometimes methods and classes don’t pull their own weight</a:t>
            </a:r>
            <a:endParaRPr/>
          </a:p>
        </p:txBody>
      </p:sp>
      <p:sp>
        <p:nvSpPr>
          <p:cNvPr id="715" name="Google Shape;715;p110"/>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Simple Design: Minimal Number of Classes &amp; Methods</a:t>
            </a:r>
            <a:endParaRPr/>
          </a:p>
        </p:txBody>
      </p:sp>
    </p:spTree>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Shape 719"/>
        <p:cNvGrpSpPr/>
        <p:nvPr/>
      </p:nvGrpSpPr>
      <p:grpSpPr>
        <a:xfrm>
          <a:off x="0" y="0"/>
          <a:ext cx="0" cy="0"/>
          <a:chOff x="0" y="0"/>
          <a:chExt cx="0" cy="0"/>
        </a:xfrm>
      </p:grpSpPr>
      <p:sp>
        <p:nvSpPr>
          <p:cNvPr id="720" name="Google Shape;720;p111"/>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101</a:t>
            </a:fld>
            <a:endParaRPr/>
          </a:p>
        </p:txBody>
      </p:sp>
      <p:sp>
        <p:nvSpPr>
          <p:cNvPr id="721" name="Google Shape;721;p111"/>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marR="0" lvl="0" indent="-342900" algn="l" rtl="0">
              <a:lnSpc>
                <a:spcPct val="150000"/>
              </a:lnSpc>
              <a:spcBef>
                <a:spcPts val="640"/>
              </a:spcBef>
              <a:spcAft>
                <a:spcPts val="0"/>
              </a:spcAft>
              <a:buSzPts val="1800"/>
              <a:buChar char="•"/>
            </a:pPr>
            <a:r>
              <a:rPr lang="en-US"/>
              <a:t>“Just enough” up-front design</a:t>
            </a:r>
            <a:endParaRPr/>
          </a:p>
          <a:p>
            <a:pPr marL="457200" marR="0" lvl="0" indent="-342900" algn="l" rtl="0">
              <a:lnSpc>
                <a:spcPct val="150000"/>
              </a:lnSpc>
              <a:spcBef>
                <a:spcPts val="0"/>
              </a:spcBef>
              <a:spcAft>
                <a:spcPts val="0"/>
              </a:spcAft>
              <a:buSzPts val="1800"/>
              <a:buChar char="•"/>
            </a:pPr>
            <a:r>
              <a:rPr lang="en-US"/>
              <a:t>Constant test-first unit testing</a:t>
            </a:r>
            <a:endParaRPr/>
          </a:p>
          <a:p>
            <a:pPr marL="457200" marR="0" lvl="0" indent="-342900" algn="l" rtl="0">
              <a:lnSpc>
                <a:spcPct val="150000"/>
              </a:lnSpc>
              <a:spcBef>
                <a:spcPts val="0"/>
              </a:spcBef>
              <a:spcAft>
                <a:spcPts val="0"/>
              </a:spcAft>
              <a:buSzPts val="1800"/>
              <a:buChar char="•"/>
            </a:pPr>
            <a:r>
              <a:rPr lang="en-US"/>
              <a:t>Constant attention to design impacts</a:t>
            </a:r>
            <a:endParaRPr/>
          </a:p>
          <a:p>
            <a:pPr marL="457200" lvl="0" indent="-342900" algn="l" rtl="0">
              <a:lnSpc>
                <a:spcPct val="150000"/>
              </a:lnSpc>
              <a:spcBef>
                <a:spcPts val="0"/>
              </a:spcBef>
              <a:spcAft>
                <a:spcPts val="0"/>
              </a:spcAft>
              <a:buSzPts val="1800"/>
              <a:buChar char="•"/>
            </a:pPr>
            <a:r>
              <a:rPr lang="en-US"/>
              <a:t>Ruthless refactoring</a:t>
            </a:r>
            <a:endParaRPr/>
          </a:p>
          <a:p>
            <a:pPr marL="457200" marR="0" lvl="0" indent="-342900" algn="l" rtl="0">
              <a:lnSpc>
                <a:spcPct val="150000"/>
              </a:lnSpc>
              <a:spcBef>
                <a:spcPts val="0"/>
              </a:spcBef>
              <a:spcAft>
                <a:spcPts val="0"/>
              </a:spcAft>
              <a:buSzPts val="1800"/>
              <a:buChar char="•"/>
            </a:pPr>
            <a:r>
              <a:rPr lang="en-US"/>
              <a:t>It’s only code!</a:t>
            </a:r>
            <a:endParaRPr/>
          </a:p>
          <a:p>
            <a:pPr marL="914400" marR="0" lvl="1" indent="-342900" algn="l" rtl="0">
              <a:lnSpc>
                <a:spcPct val="150000"/>
              </a:lnSpc>
              <a:spcBef>
                <a:spcPts val="0"/>
              </a:spcBef>
              <a:spcAft>
                <a:spcPts val="0"/>
              </a:spcAft>
              <a:buSzPts val="1800"/>
              <a:buChar char="–"/>
            </a:pPr>
            <a:r>
              <a:rPr lang="en-US"/>
              <a:t>Malleable</a:t>
            </a:r>
            <a:endParaRPr/>
          </a:p>
          <a:p>
            <a:pPr marL="914400" marR="0" lvl="1" indent="-342900" algn="l" rtl="0">
              <a:lnSpc>
                <a:spcPct val="150000"/>
              </a:lnSpc>
              <a:spcBef>
                <a:spcPts val="0"/>
              </a:spcBef>
              <a:spcAft>
                <a:spcPts val="0"/>
              </a:spcAft>
              <a:buSzPts val="1800"/>
              <a:buChar char="–"/>
            </a:pPr>
            <a:r>
              <a:rPr lang="en-US"/>
              <a:t>Keep as clean as possible to ease addition of new features</a:t>
            </a:r>
            <a:endParaRPr/>
          </a:p>
        </p:txBody>
      </p:sp>
      <p:sp>
        <p:nvSpPr>
          <p:cNvPr id="722" name="Google Shape;722;p111"/>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It is Agile Software Design!</a:t>
            </a:r>
            <a:endParaRPr/>
          </a:p>
        </p:txBody>
      </p:sp>
    </p:spTree>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Shape 726"/>
        <p:cNvGrpSpPr/>
        <p:nvPr/>
      </p:nvGrpSpPr>
      <p:grpSpPr>
        <a:xfrm>
          <a:off x="0" y="0"/>
          <a:ext cx="0" cy="0"/>
          <a:chOff x="0" y="0"/>
          <a:chExt cx="0" cy="0"/>
        </a:xfrm>
      </p:grpSpPr>
      <p:sp>
        <p:nvSpPr>
          <p:cNvPr id="727" name="Google Shape;727;p112"/>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102</a:t>
            </a:fld>
            <a:endParaRPr/>
          </a:p>
        </p:txBody>
      </p:sp>
      <p:sp>
        <p:nvSpPr>
          <p:cNvPr id="728" name="Google Shape;728;p112"/>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marR="0" lvl="0" indent="-342900" algn="l" rtl="0">
              <a:lnSpc>
                <a:spcPct val="150000"/>
              </a:lnSpc>
              <a:spcBef>
                <a:spcPts val="640"/>
              </a:spcBef>
              <a:spcAft>
                <a:spcPts val="0"/>
              </a:spcAft>
              <a:buSzPts val="1800"/>
              <a:buChar char="•"/>
            </a:pPr>
            <a:r>
              <a:rPr lang="en-US"/>
              <a:t>Cost money!</a:t>
            </a:r>
            <a:endParaRPr/>
          </a:p>
          <a:p>
            <a:pPr marL="914400" marR="0" lvl="1" indent="-342900" algn="l" rtl="0">
              <a:lnSpc>
                <a:spcPct val="150000"/>
              </a:lnSpc>
              <a:spcBef>
                <a:spcPts val="0"/>
              </a:spcBef>
              <a:spcAft>
                <a:spcPts val="0"/>
              </a:spcAft>
              <a:buSzPts val="1800"/>
              <a:buChar char="–"/>
            </a:pPr>
            <a:r>
              <a:rPr lang="en-US"/>
              <a:t>Introduce into plan and estimate</a:t>
            </a:r>
            <a:endParaRPr/>
          </a:p>
          <a:p>
            <a:pPr marL="457200" marR="0" lvl="0" indent="-342900" algn="l" rtl="0">
              <a:lnSpc>
                <a:spcPct val="150000"/>
              </a:lnSpc>
              <a:spcBef>
                <a:spcPts val="0"/>
              </a:spcBef>
              <a:spcAft>
                <a:spcPts val="0"/>
              </a:spcAft>
              <a:buSzPts val="1800"/>
              <a:buChar char="•"/>
            </a:pPr>
            <a:r>
              <a:rPr lang="en-US"/>
              <a:t>Make executable where possible</a:t>
            </a:r>
            <a:endParaRPr/>
          </a:p>
          <a:p>
            <a:pPr marL="914400" marR="0" lvl="1" indent="-342900" algn="l" rtl="0">
              <a:lnSpc>
                <a:spcPct val="150000"/>
              </a:lnSpc>
              <a:spcBef>
                <a:spcPts val="0"/>
              </a:spcBef>
              <a:spcAft>
                <a:spcPts val="0"/>
              </a:spcAft>
              <a:buSzPts val="1800"/>
              <a:buChar char="–"/>
            </a:pPr>
            <a:r>
              <a:rPr lang="en-US"/>
              <a:t>Unit tests can supplant code specs, heredocs, design docs</a:t>
            </a:r>
            <a:endParaRPr/>
          </a:p>
          <a:p>
            <a:pPr marL="914400" marR="0" lvl="1" indent="-342900" algn="l" rtl="0">
              <a:lnSpc>
                <a:spcPct val="150000"/>
              </a:lnSpc>
              <a:spcBef>
                <a:spcPts val="0"/>
              </a:spcBef>
              <a:spcAft>
                <a:spcPts val="0"/>
              </a:spcAft>
              <a:buSzPts val="1800"/>
              <a:buChar char="–"/>
            </a:pPr>
            <a:r>
              <a:rPr lang="en-US"/>
              <a:t>Acceptance tests can supplant use cases, requirements docs</a:t>
            </a:r>
            <a:endParaRPr/>
          </a:p>
          <a:p>
            <a:pPr marL="0" marR="0" lvl="0" indent="0" algn="l" rtl="0">
              <a:lnSpc>
                <a:spcPct val="150000"/>
              </a:lnSpc>
              <a:spcBef>
                <a:spcPts val="640"/>
              </a:spcBef>
              <a:spcAft>
                <a:spcPts val="0"/>
              </a:spcAft>
              <a:buNone/>
            </a:pPr>
            <a:endParaRPr/>
          </a:p>
        </p:txBody>
      </p:sp>
      <p:sp>
        <p:nvSpPr>
          <p:cNvPr id="729" name="Google Shape;729;p112"/>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Documentation Artifacts</a:t>
            </a:r>
            <a:endParaRPr/>
          </a:p>
        </p:txBody>
      </p:sp>
    </p:spTree>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Shape 733"/>
        <p:cNvGrpSpPr/>
        <p:nvPr/>
      </p:nvGrpSpPr>
      <p:grpSpPr>
        <a:xfrm>
          <a:off x="0" y="0"/>
          <a:ext cx="0" cy="0"/>
          <a:chOff x="0" y="0"/>
          <a:chExt cx="0" cy="0"/>
        </a:xfrm>
      </p:grpSpPr>
      <p:sp>
        <p:nvSpPr>
          <p:cNvPr id="734" name="Google Shape;734;p113"/>
          <p:cNvSpPr txBox="1">
            <a:spLocks noGrp="1"/>
          </p:cNvSpPr>
          <p:nvPr>
            <p:ph type="title"/>
          </p:nvPr>
        </p:nvSpPr>
        <p:spPr>
          <a:xfrm>
            <a:off x="457200" y="2143054"/>
            <a:ext cx="82296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t>OTHER CONSIDERATIONS</a:t>
            </a:r>
            <a:endParaRPr/>
          </a:p>
        </p:txBody>
      </p:sp>
    </p:spTree>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Shape 738"/>
        <p:cNvGrpSpPr/>
        <p:nvPr/>
      </p:nvGrpSpPr>
      <p:grpSpPr>
        <a:xfrm>
          <a:off x="0" y="0"/>
          <a:ext cx="0" cy="0"/>
          <a:chOff x="0" y="0"/>
          <a:chExt cx="0" cy="0"/>
        </a:xfrm>
      </p:grpSpPr>
      <p:sp>
        <p:nvSpPr>
          <p:cNvPr id="739" name="Google Shape;739;p114"/>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104</a:t>
            </a:fld>
            <a:endParaRPr/>
          </a:p>
        </p:txBody>
      </p:sp>
      <p:sp>
        <p:nvSpPr>
          <p:cNvPr id="740" name="Google Shape;740;p114"/>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640"/>
              </a:spcBef>
              <a:spcAft>
                <a:spcPts val="0"/>
              </a:spcAft>
              <a:buSzPts val="1800"/>
              <a:buChar char="•"/>
            </a:pPr>
            <a:r>
              <a:rPr lang="en-US"/>
              <a:t>Multiple asserts might be a code smell</a:t>
            </a:r>
            <a:endParaRPr/>
          </a:p>
          <a:p>
            <a:pPr marL="457200" lvl="0" indent="-342900" algn="l" rtl="0">
              <a:lnSpc>
                <a:spcPct val="150000"/>
              </a:lnSpc>
              <a:spcBef>
                <a:spcPts val="0"/>
              </a:spcBef>
              <a:spcAft>
                <a:spcPts val="0"/>
              </a:spcAft>
              <a:buSzPts val="1800"/>
              <a:buChar char="•"/>
            </a:pPr>
            <a:r>
              <a:rPr lang="en-US"/>
              <a:t>Could be too much in one test</a:t>
            </a:r>
            <a:endParaRPr/>
          </a:p>
          <a:p>
            <a:pPr marL="914400" lvl="1" indent="-342900" algn="l" rtl="0">
              <a:lnSpc>
                <a:spcPct val="150000"/>
              </a:lnSpc>
              <a:spcBef>
                <a:spcPts val="0"/>
              </a:spcBef>
              <a:spcAft>
                <a:spcPts val="0"/>
              </a:spcAft>
              <a:buSzPts val="1800"/>
              <a:buChar char="–"/>
            </a:pPr>
            <a:r>
              <a:rPr lang="en-US"/>
              <a:t>Test functionality, not methods</a:t>
            </a:r>
            <a:endParaRPr/>
          </a:p>
          <a:p>
            <a:pPr marL="457200" lvl="0" indent="-342900" algn="l" rtl="0">
              <a:lnSpc>
                <a:spcPct val="150000"/>
              </a:lnSpc>
              <a:spcBef>
                <a:spcPts val="0"/>
              </a:spcBef>
              <a:spcAft>
                <a:spcPts val="0"/>
              </a:spcAft>
              <a:buSzPts val="1800"/>
              <a:buChar char="•"/>
            </a:pPr>
            <a:r>
              <a:rPr lang="en-US"/>
              <a:t>Could suggest deficient design</a:t>
            </a:r>
            <a:endParaRPr/>
          </a:p>
          <a:p>
            <a:pPr marL="914400" lvl="1" indent="-342900" algn="l" rtl="0">
              <a:lnSpc>
                <a:spcPct val="150000"/>
              </a:lnSpc>
              <a:spcBef>
                <a:spcPts val="0"/>
              </a:spcBef>
              <a:spcAft>
                <a:spcPts val="0"/>
              </a:spcAft>
              <a:buSzPts val="1800"/>
              <a:buChar char="–"/>
            </a:pPr>
            <a:r>
              <a:rPr lang="en-US"/>
              <a:t>Look to decouple behavior of classes under test</a:t>
            </a:r>
            <a:endParaRPr/>
          </a:p>
          <a:p>
            <a:pPr marL="457200" lvl="0" indent="-342900" algn="l" rtl="0">
              <a:lnSpc>
                <a:spcPct val="150000"/>
              </a:lnSpc>
              <a:spcBef>
                <a:spcPts val="0"/>
              </a:spcBef>
              <a:spcAft>
                <a:spcPts val="0"/>
              </a:spcAft>
              <a:buSzPts val="1800"/>
              <a:buChar char="•"/>
            </a:pPr>
            <a:r>
              <a:rPr lang="en-US"/>
              <a:t>Underlying code may be linked</a:t>
            </a:r>
            <a:endParaRPr/>
          </a:p>
          <a:p>
            <a:pPr marL="914400" lvl="1" indent="-342900" algn="l" rtl="0">
              <a:lnSpc>
                <a:spcPct val="150000"/>
              </a:lnSpc>
              <a:spcBef>
                <a:spcPts val="0"/>
              </a:spcBef>
              <a:spcAft>
                <a:spcPts val="0"/>
              </a:spcAft>
              <a:buSzPts val="1800"/>
              <a:buChar char="–"/>
            </a:pPr>
            <a:r>
              <a:rPr lang="en-US"/>
              <a:t>Look to combine into common assert method</a:t>
            </a:r>
            <a:endParaRPr/>
          </a:p>
          <a:p>
            <a:pPr marL="457200" lvl="0" indent="-342900" algn="l" rtl="0">
              <a:lnSpc>
                <a:spcPct val="150000"/>
              </a:lnSpc>
              <a:spcBef>
                <a:spcPts val="0"/>
              </a:spcBef>
              <a:spcAft>
                <a:spcPts val="0"/>
              </a:spcAft>
              <a:buSzPts val="1800"/>
              <a:buChar char="•"/>
            </a:pPr>
            <a:r>
              <a:rPr lang="en-US"/>
              <a:t>One assert / test is a goal, not a rule</a:t>
            </a:r>
            <a:endParaRPr/>
          </a:p>
        </p:txBody>
      </p:sp>
      <p:sp>
        <p:nvSpPr>
          <p:cNvPr id="741" name="Google Shape;741;p114"/>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How Big is a Test Method?</a:t>
            </a:r>
            <a:endParaRPr/>
          </a:p>
        </p:txBody>
      </p:sp>
    </p:spTree>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Shape 745"/>
        <p:cNvGrpSpPr/>
        <p:nvPr/>
      </p:nvGrpSpPr>
      <p:grpSpPr>
        <a:xfrm>
          <a:off x="0" y="0"/>
          <a:ext cx="0" cy="0"/>
          <a:chOff x="0" y="0"/>
          <a:chExt cx="0" cy="0"/>
        </a:xfrm>
      </p:grpSpPr>
      <p:sp>
        <p:nvSpPr>
          <p:cNvPr id="746" name="Google Shape;746;p115"/>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105</a:t>
            </a:fld>
            <a:endParaRPr/>
          </a:p>
        </p:txBody>
      </p:sp>
      <p:sp>
        <p:nvSpPr>
          <p:cNvPr id="747" name="Google Shape;747;p115"/>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640"/>
              </a:spcBef>
              <a:spcAft>
                <a:spcPts val="0"/>
              </a:spcAft>
              <a:buSzPts val="1800"/>
              <a:buChar char="•"/>
            </a:pPr>
            <a:r>
              <a:rPr lang="en-US"/>
              <a:t>Generally one test class per production class</a:t>
            </a:r>
            <a:endParaRPr/>
          </a:p>
          <a:p>
            <a:pPr marL="457200" lvl="0" indent="-342900" algn="l" rtl="0">
              <a:lnSpc>
                <a:spcPct val="150000"/>
              </a:lnSpc>
              <a:spcBef>
                <a:spcPts val="0"/>
              </a:spcBef>
              <a:spcAft>
                <a:spcPts val="0"/>
              </a:spcAft>
              <a:buSzPts val="1800"/>
              <a:buChar char="•"/>
            </a:pPr>
            <a:r>
              <a:rPr lang="en-US"/>
              <a:t>But you can create more than one if necessary...</a:t>
            </a:r>
            <a:endParaRPr/>
          </a:p>
          <a:p>
            <a:pPr marL="914400" lvl="1" indent="-342900" algn="l" rtl="0">
              <a:lnSpc>
                <a:spcPct val="150000"/>
              </a:lnSpc>
              <a:spcBef>
                <a:spcPts val="0"/>
              </a:spcBef>
              <a:spcAft>
                <a:spcPts val="0"/>
              </a:spcAft>
              <a:buSzPts val="1800"/>
              <a:buChar char="–"/>
            </a:pPr>
            <a:r>
              <a:rPr lang="en-US"/>
              <a:t>Organize around common setup</a:t>
            </a:r>
            <a:endParaRPr/>
          </a:p>
          <a:p>
            <a:pPr marL="457200" lvl="0" indent="-342900" algn="l" rtl="0">
              <a:lnSpc>
                <a:spcPct val="150000"/>
              </a:lnSpc>
              <a:spcBef>
                <a:spcPts val="0"/>
              </a:spcBef>
              <a:spcAft>
                <a:spcPts val="0"/>
              </a:spcAft>
              <a:buSzPts val="1800"/>
              <a:buChar char="•"/>
            </a:pPr>
            <a:r>
              <a:rPr lang="en-US"/>
              <a:t>Need for these multiple test “fixtures” might suggest the need for a redesign</a:t>
            </a:r>
            <a:endParaRPr/>
          </a:p>
        </p:txBody>
      </p:sp>
      <p:sp>
        <p:nvSpPr>
          <p:cNvPr id="748" name="Google Shape;748;p115"/>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How Big is a Test Class?</a:t>
            </a:r>
            <a:endParaRPr/>
          </a:p>
        </p:txBody>
      </p:sp>
    </p:spTree>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Shape 752"/>
        <p:cNvGrpSpPr/>
        <p:nvPr/>
      </p:nvGrpSpPr>
      <p:grpSpPr>
        <a:xfrm>
          <a:off x="0" y="0"/>
          <a:ext cx="0" cy="0"/>
          <a:chOff x="0" y="0"/>
          <a:chExt cx="0" cy="0"/>
        </a:xfrm>
      </p:grpSpPr>
      <p:sp>
        <p:nvSpPr>
          <p:cNvPr id="753" name="Google Shape;753;p116"/>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106</a:t>
            </a:fld>
            <a:endParaRPr/>
          </a:p>
        </p:txBody>
      </p:sp>
      <p:sp>
        <p:nvSpPr>
          <p:cNvPr id="754" name="Google Shape;754;p116"/>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640"/>
              </a:spcBef>
              <a:spcAft>
                <a:spcPts val="0"/>
              </a:spcAft>
              <a:buSzPts val="1800"/>
              <a:buChar char="•"/>
            </a:pPr>
            <a:r>
              <a:rPr lang="en-US"/>
              <a:t>TDD promotes consistent pacing</a:t>
            </a:r>
            <a:endParaRPr/>
          </a:p>
          <a:p>
            <a:pPr marL="914400" lvl="1" indent="-342900" algn="l" rtl="0">
              <a:lnSpc>
                <a:spcPct val="150000"/>
              </a:lnSpc>
              <a:spcBef>
                <a:spcPts val="0"/>
              </a:spcBef>
              <a:spcAft>
                <a:spcPts val="0"/>
              </a:spcAft>
              <a:buSzPts val="1800"/>
              <a:buChar char="–"/>
            </a:pPr>
            <a:r>
              <a:rPr lang="en-US"/>
              <a:t>Expect a green bar at least every 10 minutes</a:t>
            </a:r>
            <a:endParaRPr/>
          </a:p>
          <a:p>
            <a:pPr marL="914400" lvl="1" indent="-342900" algn="l" rtl="0">
              <a:lnSpc>
                <a:spcPct val="150000"/>
              </a:lnSpc>
              <a:spcBef>
                <a:spcPts val="0"/>
              </a:spcBef>
              <a:spcAft>
                <a:spcPts val="0"/>
              </a:spcAft>
              <a:buSzPts val="1800"/>
              <a:buChar char="–"/>
            </a:pPr>
            <a:r>
              <a:rPr lang="en-US"/>
              <a:t>Otherwise you kill the pace</a:t>
            </a:r>
            <a:endParaRPr/>
          </a:p>
          <a:p>
            <a:pPr marL="457200" lvl="0" indent="-342900" algn="l" rtl="0">
              <a:lnSpc>
                <a:spcPct val="150000"/>
              </a:lnSpc>
              <a:spcBef>
                <a:spcPts val="0"/>
              </a:spcBef>
              <a:spcAft>
                <a:spcPts val="0"/>
              </a:spcAft>
              <a:buSzPts val="1800"/>
              <a:buChar char="•"/>
            </a:pPr>
            <a:r>
              <a:rPr lang="en-US"/>
              <a:t>Resist firing up the debugger on your code</a:t>
            </a:r>
            <a:endParaRPr/>
          </a:p>
          <a:p>
            <a:pPr marL="457200" lvl="0" indent="-342900" algn="l" rtl="0">
              <a:lnSpc>
                <a:spcPct val="150000"/>
              </a:lnSpc>
              <a:spcBef>
                <a:spcPts val="0"/>
              </a:spcBef>
              <a:spcAft>
                <a:spcPts val="0"/>
              </a:spcAft>
              <a:buSzPts val="1800"/>
              <a:buChar char="•"/>
            </a:pPr>
            <a:r>
              <a:rPr lang="en-US"/>
              <a:t>A good tactic:</a:t>
            </a:r>
            <a:endParaRPr/>
          </a:p>
          <a:p>
            <a:pPr marL="914400" lvl="1" indent="-342900" algn="l" rtl="0">
              <a:lnSpc>
                <a:spcPct val="150000"/>
              </a:lnSpc>
              <a:spcBef>
                <a:spcPts val="0"/>
              </a:spcBef>
              <a:spcAft>
                <a:spcPts val="0"/>
              </a:spcAft>
              <a:buSzPts val="1800"/>
              <a:buChar char="–"/>
            </a:pPr>
            <a:r>
              <a:rPr lang="en-US"/>
              <a:t>Discard all new code since the last green bar</a:t>
            </a:r>
            <a:endParaRPr/>
          </a:p>
          <a:p>
            <a:pPr marL="914400" lvl="1" indent="-342900" algn="l" rtl="0">
              <a:lnSpc>
                <a:spcPct val="150000"/>
              </a:lnSpc>
              <a:spcBef>
                <a:spcPts val="0"/>
              </a:spcBef>
              <a:spcAft>
                <a:spcPts val="0"/>
              </a:spcAft>
              <a:buSzPts val="1800"/>
              <a:buChar char="–"/>
            </a:pPr>
            <a:r>
              <a:rPr lang="en-US"/>
              <a:t>Start over, taking even smaller steps</a:t>
            </a:r>
            <a:endParaRPr/>
          </a:p>
        </p:txBody>
      </p:sp>
      <p:sp>
        <p:nvSpPr>
          <p:cNvPr id="755" name="Google Shape;755;p116"/>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The 10 Minute Rule</a:t>
            </a:r>
            <a:endParaRPr/>
          </a:p>
        </p:txBody>
      </p:sp>
    </p:spTree>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Shape 759"/>
        <p:cNvGrpSpPr/>
        <p:nvPr/>
      </p:nvGrpSpPr>
      <p:grpSpPr>
        <a:xfrm>
          <a:off x="0" y="0"/>
          <a:ext cx="0" cy="0"/>
          <a:chOff x="0" y="0"/>
          <a:chExt cx="0" cy="0"/>
        </a:xfrm>
      </p:grpSpPr>
      <p:sp>
        <p:nvSpPr>
          <p:cNvPr id="760" name="Google Shape;760;p117"/>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107</a:t>
            </a:fld>
            <a:endParaRPr/>
          </a:p>
        </p:txBody>
      </p:sp>
      <p:sp>
        <p:nvSpPr>
          <p:cNvPr id="761" name="Google Shape;761;p117"/>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marR="0" lvl="0" indent="-342900" algn="l" rtl="0">
              <a:lnSpc>
                <a:spcPct val="150000"/>
              </a:lnSpc>
              <a:spcBef>
                <a:spcPts val="640"/>
              </a:spcBef>
              <a:spcAft>
                <a:spcPts val="0"/>
              </a:spcAft>
              <a:buSzPts val="1800"/>
              <a:buChar char="•"/>
            </a:pPr>
            <a:r>
              <a:rPr lang="en-US"/>
              <a:t>Tests must run fast</a:t>
            </a:r>
            <a:endParaRPr/>
          </a:p>
          <a:p>
            <a:pPr marL="457200" marR="0" lvl="0" indent="-342900" algn="l" rtl="0">
              <a:lnSpc>
                <a:spcPct val="150000"/>
              </a:lnSpc>
              <a:spcBef>
                <a:spcPts val="0"/>
              </a:spcBef>
              <a:spcAft>
                <a:spcPts val="0"/>
              </a:spcAft>
              <a:buSzPts val="1800"/>
              <a:buChar char="•"/>
            </a:pPr>
            <a:r>
              <a:rPr lang="en-US"/>
              <a:t>Rapid feedback is critical to TDD</a:t>
            </a:r>
            <a:endParaRPr/>
          </a:p>
          <a:p>
            <a:pPr marL="457200" marR="0" lvl="0" indent="-342900" algn="l" rtl="0">
              <a:lnSpc>
                <a:spcPct val="150000"/>
              </a:lnSpc>
              <a:spcBef>
                <a:spcPts val="0"/>
              </a:spcBef>
              <a:spcAft>
                <a:spcPts val="0"/>
              </a:spcAft>
              <a:buSzPts val="1800"/>
              <a:buChar char="•"/>
            </a:pPr>
            <a:r>
              <a:rPr lang="en-US"/>
              <a:t>Many TDD systems run thousands of tests in under 3 minutes</a:t>
            </a:r>
            <a:endParaRPr/>
          </a:p>
        </p:txBody>
      </p:sp>
      <p:sp>
        <p:nvSpPr>
          <p:cNvPr id="762" name="Google Shape;762;p117"/>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10 Minute Rule Implications</a:t>
            </a:r>
            <a:endParaRPr/>
          </a:p>
        </p:txBody>
      </p:sp>
    </p:spTree>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Shape 766"/>
        <p:cNvGrpSpPr/>
        <p:nvPr/>
      </p:nvGrpSpPr>
      <p:grpSpPr>
        <a:xfrm>
          <a:off x="0" y="0"/>
          <a:ext cx="0" cy="0"/>
          <a:chOff x="0" y="0"/>
          <a:chExt cx="0" cy="0"/>
        </a:xfrm>
      </p:grpSpPr>
      <p:sp>
        <p:nvSpPr>
          <p:cNvPr id="767" name="Google Shape;767;p118"/>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108</a:t>
            </a:fld>
            <a:endParaRPr/>
          </a:p>
        </p:txBody>
      </p:sp>
      <p:sp>
        <p:nvSpPr>
          <p:cNvPr id="768" name="Google Shape;768;p118"/>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marR="0" lvl="0" indent="-342900" algn="l" rtl="0">
              <a:lnSpc>
                <a:spcPct val="150000"/>
              </a:lnSpc>
              <a:spcBef>
                <a:spcPts val="640"/>
              </a:spcBef>
              <a:spcAft>
                <a:spcPts val="0"/>
              </a:spcAft>
              <a:buSzPts val="1800"/>
              <a:buChar char="•"/>
            </a:pPr>
            <a:r>
              <a:rPr lang="en-US"/>
              <a:t>Look at pervasive bad dependencies</a:t>
            </a:r>
            <a:endParaRPr/>
          </a:p>
          <a:p>
            <a:pPr marL="914400" marR="0" lvl="1" indent="-342900" algn="l" rtl="0">
              <a:lnSpc>
                <a:spcPct val="150000"/>
              </a:lnSpc>
              <a:spcBef>
                <a:spcPts val="0"/>
              </a:spcBef>
              <a:spcAft>
                <a:spcPts val="0"/>
              </a:spcAft>
              <a:buSzPts val="1800"/>
              <a:buChar char="–"/>
            </a:pPr>
            <a:r>
              <a:rPr lang="en-US"/>
              <a:t>Usually Database, File or other external IO</a:t>
            </a:r>
            <a:endParaRPr/>
          </a:p>
          <a:p>
            <a:pPr marL="457200" marR="0" lvl="0" indent="-342900" algn="l" rtl="0">
              <a:lnSpc>
                <a:spcPct val="150000"/>
              </a:lnSpc>
              <a:spcBef>
                <a:spcPts val="0"/>
              </a:spcBef>
              <a:spcAft>
                <a:spcPts val="0"/>
              </a:spcAft>
              <a:buSzPts val="1800"/>
              <a:buChar char="•"/>
            </a:pPr>
            <a:r>
              <a:rPr lang="en-US"/>
              <a:t>Improve design</a:t>
            </a:r>
            <a:endParaRPr/>
          </a:p>
          <a:p>
            <a:pPr marL="914400" marR="0" lvl="1" indent="-342900" algn="l" rtl="0">
              <a:lnSpc>
                <a:spcPct val="150000"/>
              </a:lnSpc>
              <a:spcBef>
                <a:spcPts val="0"/>
              </a:spcBef>
              <a:spcAft>
                <a:spcPts val="0"/>
              </a:spcAft>
              <a:buSzPts val="1800"/>
              <a:buChar char="–"/>
            </a:pPr>
            <a:r>
              <a:rPr lang="en-US"/>
              <a:t>Corral Data Access code</a:t>
            </a:r>
            <a:endParaRPr/>
          </a:p>
          <a:p>
            <a:pPr marL="914400" marR="0" lvl="1" indent="-342900" algn="l" rtl="0">
              <a:lnSpc>
                <a:spcPct val="150000"/>
              </a:lnSpc>
              <a:spcBef>
                <a:spcPts val="0"/>
              </a:spcBef>
              <a:spcAft>
                <a:spcPts val="0"/>
              </a:spcAft>
              <a:buSzPts val="1800"/>
              <a:buChar char="–"/>
            </a:pPr>
            <a:r>
              <a:rPr lang="en-US"/>
              <a:t>Introduce mocking where needed</a:t>
            </a:r>
            <a:endParaRPr/>
          </a:p>
          <a:p>
            <a:pPr marL="457200" marR="0" lvl="0" indent="-342900" algn="l" rtl="0">
              <a:lnSpc>
                <a:spcPct val="150000"/>
              </a:lnSpc>
              <a:spcBef>
                <a:spcPts val="0"/>
              </a:spcBef>
              <a:spcAft>
                <a:spcPts val="0"/>
              </a:spcAft>
              <a:buSzPts val="1800"/>
              <a:buChar char="•"/>
            </a:pPr>
            <a:r>
              <a:rPr lang="en-US"/>
              <a:t>Concession:  run subsets of tests</a:t>
            </a:r>
            <a:endParaRPr/>
          </a:p>
          <a:p>
            <a:pPr marL="914400" marR="0" lvl="1" indent="-342900" algn="l" rtl="0">
              <a:lnSpc>
                <a:spcPct val="150000"/>
              </a:lnSpc>
              <a:spcBef>
                <a:spcPts val="0"/>
              </a:spcBef>
              <a:spcAft>
                <a:spcPts val="0"/>
              </a:spcAft>
              <a:buSzPts val="1800"/>
              <a:buChar char="–"/>
            </a:pPr>
            <a:r>
              <a:rPr lang="en-US"/>
              <a:t>Run at the largest possible scope</a:t>
            </a:r>
            <a:endParaRPr/>
          </a:p>
          <a:p>
            <a:pPr marL="914400" marR="0" lvl="1" indent="-342900" algn="l" rtl="0">
              <a:lnSpc>
                <a:spcPct val="150000"/>
              </a:lnSpc>
              <a:spcBef>
                <a:spcPts val="0"/>
              </a:spcBef>
              <a:spcAft>
                <a:spcPts val="0"/>
              </a:spcAft>
              <a:buSzPts val="1800"/>
              <a:buChar char="–"/>
            </a:pPr>
            <a:r>
              <a:rPr lang="en-US"/>
              <a:t>Isolate certain kinds of tests</a:t>
            </a:r>
            <a:endParaRPr/>
          </a:p>
          <a:p>
            <a:pPr marL="914400" marR="0" lvl="1" indent="-342900" algn="l" rtl="0">
              <a:lnSpc>
                <a:spcPct val="150000"/>
              </a:lnSpc>
              <a:spcBef>
                <a:spcPts val="0"/>
              </a:spcBef>
              <a:spcAft>
                <a:spcPts val="0"/>
              </a:spcAft>
              <a:buSzPts val="1800"/>
              <a:buChar char="–"/>
            </a:pPr>
            <a:r>
              <a:rPr lang="en-US"/>
              <a:t>Increases Risk</a:t>
            </a:r>
            <a:endParaRPr/>
          </a:p>
        </p:txBody>
      </p:sp>
      <p:sp>
        <p:nvSpPr>
          <p:cNvPr id="769" name="Google Shape;769;p118"/>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If Your Tests Run Sloooooww</a:t>
            </a:r>
            <a:endParaRPr/>
          </a:p>
        </p:txBody>
      </p:sp>
    </p:spTree>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Shape 773"/>
        <p:cNvGrpSpPr/>
        <p:nvPr/>
      </p:nvGrpSpPr>
      <p:grpSpPr>
        <a:xfrm>
          <a:off x="0" y="0"/>
          <a:ext cx="0" cy="0"/>
          <a:chOff x="0" y="0"/>
          <a:chExt cx="0" cy="0"/>
        </a:xfrm>
      </p:grpSpPr>
      <p:sp>
        <p:nvSpPr>
          <p:cNvPr id="774" name="Google Shape;774;p119"/>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109</a:t>
            </a:fld>
            <a:endParaRPr/>
          </a:p>
        </p:txBody>
      </p:sp>
      <p:sp>
        <p:nvSpPr>
          <p:cNvPr id="775" name="Google Shape;775;p119"/>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marR="0" lvl="0" indent="-342900" algn="l" rtl="0">
              <a:lnSpc>
                <a:spcPct val="150000"/>
              </a:lnSpc>
              <a:spcBef>
                <a:spcPts val="640"/>
              </a:spcBef>
              <a:spcAft>
                <a:spcPts val="0"/>
              </a:spcAft>
              <a:buSzPts val="1800"/>
              <a:buChar char="•"/>
            </a:pPr>
            <a:r>
              <a:rPr lang="en-US"/>
              <a:t>Often suggests need for redesign</a:t>
            </a:r>
            <a:endParaRPr/>
          </a:p>
          <a:p>
            <a:pPr marL="457200" marR="0" lvl="0" indent="-342900" algn="l" rtl="0">
              <a:lnSpc>
                <a:spcPct val="150000"/>
              </a:lnSpc>
              <a:spcBef>
                <a:spcPts val="0"/>
              </a:spcBef>
              <a:spcAft>
                <a:spcPts val="0"/>
              </a:spcAft>
              <a:buSzPts val="1800"/>
              <a:buChar char="•"/>
            </a:pPr>
            <a:r>
              <a:rPr lang="en-US"/>
              <a:t>Private methods become public tested methods on another class</a:t>
            </a:r>
            <a:endParaRPr/>
          </a:p>
          <a:p>
            <a:pPr marL="457200" marR="0" lvl="0" indent="-342900" algn="l" rtl="0">
              <a:lnSpc>
                <a:spcPct val="150000"/>
              </a:lnSpc>
              <a:spcBef>
                <a:spcPts val="0"/>
              </a:spcBef>
              <a:spcAft>
                <a:spcPts val="0"/>
              </a:spcAft>
              <a:buSzPts val="1800"/>
              <a:buChar char="•"/>
            </a:pPr>
            <a:r>
              <a:rPr lang="en-US"/>
              <a:t>If absolutely necessary, relax access specifier</a:t>
            </a:r>
            <a:endParaRPr/>
          </a:p>
        </p:txBody>
      </p:sp>
      <p:sp>
        <p:nvSpPr>
          <p:cNvPr id="776" name="Google Shape;776;p119"/>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Testing Private Behavior</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21"/>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11</a:t>
            </a:fld>
            <a:endParaRPr/>
          </a:p>
        </p:txBody>
      </p:sp>
      <p:sp>
        <p:nvSpPr>
          <p:cNvPr id="116" name="Google Shape;116;p21"/>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solidFill>
                  <a:srgbClr val="3F3F3F"/>
                </a:solidFill>
                <a:latin typeface="Avenir"/>
                <a:ea typeface="Avenir"/>
                <a:cs typeface="Avenir"/>
                <a:sym typeface="Avenir"/>
              </a:rPr>
              <a:t>“The original description of TDD was in an ancient book about programming. It said you take the input tape, manually type in the output tape you expect, then program until the actual output tape matches the expected output. After I'd written the first xUnit framework in Smalltalk I remembered reading this and tried it out. That was the origin of TDD for me. When describing TDD to older programmers, I often hear, "Of course. How else could you program?" Therefore I refer to my role as "rediscovering" TDD.”</a:t>
            </a:r>
            <a:endParaRPr>
              <a:latin typeface="Avenir"/>
              <a:ea typeface="Avenir"/>
              <a:cs typeface="Avenir"/>
              <a:sym typeface="Avenir"/>
            </a:endParaRPr>
          </a:p>
        </p:txBody>
      </p:sp>
      <p:sp>
        <p:nvSpPr>
          <p:cNvPr id="117" name="Google Shape;117;p21"/>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Kent Beck’s "rediscovering" TDD</a:t>
            </a:r>
            <a:endParaRPr/>
          </a:p>
        </p:txBody>
      </p:sp>
    </p:spTree>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Shape 780"/>
        <p:cNvGrpSpPr/>
        <p:nvPr/>
      </p:nvGrpSpPr>
      <p:grpSpPr>
        <a:xfrm>
          <a:off x="0" y="0"/>
          <a:ext cx="0" cy="0"/>
          <a:chOff x="0" y="0"/>
          <a:chExt cx="0" cy="0"/>
        </a:xfrm>
      </p:grpSpPr>
      <p:sp>
        <p:nvSpPr>
          <p:cNvPr id="781" name="Google Shape;781;p120"/>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110</a:t>
            </a:fld>
            <a:endParaRPr/>
          </a:p>
        </p:txBody>
      </p:sp>
      <p:sp>
        <p:nvSpPr>
          <p:cNvPr id="782" name="Google Shape;782;p120"/>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marR="0" lvl="0" indent="-342900" algn="l" rtl="0">
              <a:lnSpc>
                <a:spcPct val="150000"/>
              </a:lnSpc>
              <a:spcBef>
                <a:spcPts val="640"/>
              </a:spcBef>
              <a:spcAft>
                <a:spcPts val="0"/>
              </a:spcAft>
              <a:buSzPts val="1800"/>
              <a:buChar char="•"/>
            </a:pPr>
            <a:r>
              <a:rPr lang="en-US"/>
              <a:t>Verifying behavior requires inspecting state</a:t>
            </a:r>
            <a:endParaRPr/>
          </a:p>
          <a:p>
            <a:pPr marL="457200" marR="0" lvl="0" indent="-342900" algn="l" rtl="0">
              <a:lnSpc>
                <a:spcPct val="150000"/>
              </a:lnSpc>
              <a:spcBef>
                <a:spcPts val="0"/>
              </a:spcBef>
              <a:spcAft>
                <a:spcPts val="0"/>
              </a:spcAft>
              <a:buSzPts val="1800"/>
              <a:buChar char="•"/>
            </a:pPr>
            <a:r>
              <a:rPr lang="en-US"/>
              <a:t>Sometimes you wouldn’t normally expose this state</a:t>
            </a:r>
            <a:endParaRPr/>
          </a:p>
          <a:p>
            <a:pPr marL="457200" marR="0" lvl="0" indent="-342900" algn="l" rtl="0">
              <a:lnSpc>
                <a:spcPct val="150000"/>
              </a:lnSpc>
              <a:spcBef>
                <a:spcPts val="0"/>
              </a:spcBef>
              <a:spcAft>
                <a:spcPts val="0"/>
              </a:spcAft>
              <a:buSzPts val="1800"/>
              <a:buChar char="•"/>
            </a:pPr>
            <a:r>
              <a:rPr lang="en-US"/>
              <a:t>Relax access specifier</a:t>
            </a:r>
            <a:endParaRPr/>
          </a:p>
          <a:p>
            <a:pPr marL="914400" marR="0" lvl="1" indent="-342900" algn="l" rtl="0">
              <a:lnSpc>
                <a:spcPct val="150000"/>
              </a:lnSpc>
              <a:spcBef>
                <a:spcPts val="0"/>
              </a:spcBef>
              <a:spcAft>
                <a:spcPts val="0"/>
              </a:spcAft>
              <a:buSzPts val="1800"/>
              <a:buChar char="–"/>
            </a:pPr>
            <a:r>
              <a:rPr lang="en-US"/>
              <a:t>No worries - we have tests!</a:t>
            </a:r>
            <a:endParaRPr/>
          </a:p>
        </p:txBody>
      </p:sp>
      <p:sp>
        <p:nvSpPr>
          <p:cNvPr id="783" name="Google Shape;783;p120"/>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Testing Private Data</a:t>
            </a:r>
            <a:endParaRPr/>
          </a:p>
        </p:txBody>
      </p:sp>
    </p:spTree>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Shape 787"/>
        <p:cNvGrpSpPr/>
        <p:nvPr/>
      </p:nvGrpSpPr>
      <p:grpSpPr>
        <a:xfrm>
          <a:off x="0" y="0"/>
          <a:ext cx="0" cy="0"/>
          <a:chOff x="0" y="0"/>
          <a:chExt cx="0" cy="0"/>
        </a:xfrm>
      </p:grpSpPr>
      <p:sp>
        <p:nvSpPr>
          <p:cNvPr id="788" name="Google Shape;788;p121"/>
          <p:cNvSpPr txBox="1">
            <a:spLocks noGrp="1"/>
          </p:cNvSpPr>
          <p:nvPr>
            <p:ph type="title"/>
          </p:nvPr>
        </p:nvSpPr>
        <p:spPr>
          <a:xfrm>
            <a:off x="457200" y="2143054"/>
            <a:ext cx="82296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t>LEGACY CODE &amp; TDD</a:t>
            </a:r>
            <a:endParaRPr/>
          </a:p>
        </p:txBody>
      </p:sp>
    </p:spTree>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Shape 792"/>
        <p:cNvGrpSpPr/>
        <p:nvPr/>
      </p:nvGrpSpPr>
      <p:grpSpPr>
        <a:xfrm>
          <a:off x="0" y="0"/>
          <a:ext cx="0" cy="0"/>
          <a:chOff x="0" y="0"/>
          <a:chExt cx="0" cy="0"/>
        </a:xfrm>
      </p:grpSpPr>
      <p:sp>
        <p:nvSpPr>
          <p:cNvPr id="793" name="Google Shape;793;p122"/>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112</a:t>
            </a:fld>
            <a:endParaRPr/>
          </a:p>
        </p:txBody>
      </p:sp>
      <p:sp>
        <p:nvSpPr>
          <p:cNvPr id="794" name="Google Shape;794;p122"/>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640"/>
              </a:spcBef>
              <a:spcAft>
                <a:spcPts val="0"/>
              </a:spcAft>
              <a:buSzPts val="1800"/>
              <a:buChar char="•"/>
            </a:pPr>
            <a:r>
              <a:rPr lang="en-US"/>
              <a:t>Existing systems do not have tests</a:t>
            </a:r>
            <a:endParaRPr/>
          </a:p>
          <a:p>
            <a:pPr marL="457200" lvl="0" indent="-342900" algn="l" rtl="0">
              <a:lnSpc>
                <a:spcPct val="150000"/>
              </a:lnSpc>
              <a:spcBef>
                <a:spcPts val="0"/>
              </a:spcBef>
              <a:spcAft>
                <a:spcPts val="0"/>
              </a:spcAft>
              <a:buSzPts val="1800"/>
              <a:buChar char="•"/>
            </a:pPr>
            <a:r>
              <a:rPr lang="en-US"/>
              <a:t>We need tests in order to change code</a:t>
            </a:r>
            <a:endParaRPr/>
          </a:p>
          <a:p>
            <a:pPr marL="457200" lvl="0" indent="-342900" algn="l" rtl="0">
              <a:lnSpc>
                <a:spcPct val="150000"/>
              </a:lnSpc>
              <a:spcBef>
                <a:spcPts val="0"/>
              </a:spcBef>
              <a:spcAft>
                <a:spcPts val="0"/>
              </a:spcAft>
              <a:buSzPts val="1800"/>
              <a:buChar char="•"/>
            </a:pPr>
            <a:r>
              <a:rPr lang="en-US"/>
              <a:t>In order to write tests, we often need to change code</a:t>
            </a:r>
            <a:endParaRPr/>
          </a:p>
        </p:txBody>
      </p:sp>
      <p:sp>
        <p:nvSpPr>
          <p:cNvPr id="795" name="Google Shape;795;p122"/>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It’s a Catch-22</a:t>
            </a:r>
            <a:endParaRPr/>
          </a:p>
        </p:txBody>
      </p:sp>
    </p:spTree>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Shape 799"/>
        <p:cNvGrpSpPr/>
        <p:nvPr/>
      </p:nvGrpSpPr>
      <p:grpSpPr>
        <a:xfrm>
          <a:off x="0" y="0"/>
          <a:ext cx="0" cy="0"/>
          <a:chOff x="0" y="0"/>
          <a:chExt cx="0" cy="0"/>
        </a:xfrm>
      </p:grpSpPr>
      <p:sp>
        <p:nvSpPr>
          <p:cNvPr id="800" name="Google Shape;800;p123"/>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113</a:t>
            </a:fld>
            <a:endParaRPr/>
          </a:p>
        </p:txBody>
      </p:sp>
      <p:sp>
        <p:nvSpPr>
          <p:cNvPr id="801" name="Google Shape;801;p123"/>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640"/>
              </a:spcBef>
              <a:spcAft>
                <a:spcPts val="0"/>
              </a:spcAft>
              <a:buSzPts val="1800"/>
              <a:buChar char="•"/>
            </a:pPr>
            <a:r>
              <a:rPr lang="en-US"/>
              <a:t>Michael Feathers defines it as: code without tests</a:t>
            </a:r>
            <a:endParaRPr/>
          </a:p>
        </p:txBody>
      </p:sp>
      <p:sp>
        <p:nvSpPr>
          <p:cNvPr id="802" name="Google Shape;802;p123"/>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What is Legacy Code?</a:t>
            </a:r>
            <a:endParaRPr/>
          </a:p>
        </p:txBody>
      </p:sp>
      <p:pic>
        <p:nvPicPr>
          <p:cNvPr id="803" name="Google Shape;803;p123"/>
          <p:cNvPicPr preferRelativeResize="0"/>
          <p:nvPr/>
        </p:nvPicPr>
        <p:blipFill>
          <a:blip r:embed="rId3">
            <a:alphaModFix/>
          </a:blip>
          <a:stretch>
            <a:fillRect/>
          </a:stretch>
        </p:blipFill>
        <p:spPr>
          <a:xfrm>
            <a:off x="3376263" y="1694146"/>
            <a:ext cx="2391475" cy="3157025"/>
          </a:xfrm>
          <a:prstGeom prst="rect">
            <a:avLst/>
          </a:prstGeom>
          <a:noFill/>
          <a:ln>
            <a:noFill/>
          </a:ln>
        </p:spPr>
      </p:pic>
    </p:spTree>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Shape 807"/>
        <p:cNvGrpSpPr/>
        <p:nvPr/>
      </p:nvGrpSpPr>
      <p:grpSpPr>
        <a:xfrm>
          <a:off x="0" y="0"/>
          <a:ext cx="0" cy="0"/>
          <a:chOff x="0" y="0"/>
          <a:chExt cx="0" cy="0"/>
        </a:xfrm>
      </p:grpSpPr>
      <p:sp>
        <p:nvSpPr>
          <p:cNvPr id="808" name="Google Shape;808;p124"/>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114</a:t>
            </a:fld>
            <a:endParaRPr/>
          </a:p>
        </p:txBody>
      </p:sp>
      <p:sp>
        <p:nvSpPr>
          <p:cNvPr id="809" name="Google Shape;809;p124"/>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640"/>
              </a:spcBef>
              <a:spcAft>
                <a:spcPts val="0"/>
              </a:spcAft>
              <a:buSzPts val="1800"/>
              <a:buChar char="•"/>
            </a:pPr>
            <a:r>
              <a:rPr lang="en-US"/>
              <a:t>Identify change points</a:t>
            </a:r>
            <a:endParaRPr/>
          </a:p>
          <a:p>
            <a:pPr marL="914400" lvl="1" indent="-342900" algn="l" rtl="0">
              <a:lnSpc>
                <a:spcPct val="150000"/>
              </a:lnSpc>
              <a:spcBef>
                <a:spcPts val="0"/>
              </a:spcBef>
              <a:spcAft>
                <a:spcPts val="0"/>
              </a:spcAft>
              <a:buSzPts val="1800"/>
              <a:buChar char="–"/>
            </a:pPr>
            <a:r>
              <a:rPr lang="en-US"/>
              <a:t>Requires good understanding of system design</a:t>
            </a:r>
            <a:endParaRPr/>
          </a:p>
          <a:p>
            <a:pPr marL="457200" lvl="0" indent="-342900" algn="l" rtl="0">
              <a:lnSpc>
                <a:spcPct val="150000"/>
              </a:lnSpc>
              <a:spcBef>
                <a:spcPts val="0"/>
              </a:spcBef>
              <a:spcAft>
                <a:spcPts val="0"/>
              </a:spcAft>
              <a:buSzPts val="1800"/>
              <a:buChar char="•"/>
            </a:pPr>
            <a:r>
              <a:rPr lang="en-US"/>
              <a:t>Find test points</a:t>
            </a:r>
            <a:endParaRPr/>
          </a:p>
          <a:p>
            <a:pPr marL="914400" lvl="1" indent="-342900" algn="l" rtl="0">
              <a:lnSpc>
                <a:spcPct val="150000"/>
              </a:lnSpc>
              <a:spcBef>
                <a:spcPts val="0"/>
              </a:spcBef>
              <a:spcAft>
                <a:spcPts val="0"/>
              </a:spcAft>
              <a:buSzPts val="1800"/>
              <a:buChar char="–"/>
            </a:pPr>
            <a:r>
              <a:rPr lang="en-US"/>
              <a:t>Based on analysis of effects</a:t>
            </a:r>
            <a:endParaRPr/>
          </a:p>
          <a:p>
            <a:pPr marL="457200" lvl="0" indent="-342900" algn="l" rtl="0">
              <a:lnSpc>
                <a:spcPct val="150000"/>
              </a:lnSpc>
              <a:spcBef>
                <a:spcPts val="0"/>
              </a:spcBef>
              <a:spcAft>
                <a:spcPts val="0"/>
              </a:spcAft>
              <a:buSzPts val="1800"/>
              <a:buChar char="•"/>
            </a:pPr>
            <a:r>
              <a:rPr lang="en-US"/>
              <a:t>Break dependencies using safe refactoring techniques</a:t>
            </a:r>
            <a:endParaRPr/>
          </a:p>
          <a:p>
            <a:pPr marL="457200" lvl="0" indent="-342900" algn="l" rtl="0">
              <a:lnSpc>
                <a:spcPct val="150000"/>
              </a:lnSpc>
              <a:spcBef>
                <a:spcPts val="0"/>
              </a:spcBef>
              <a:spcAft>
                <a:spcPts val="0"/>
              </a:spcAft>
              <a:buSzPts val="1800"/>
              <a:buChar char="•"/>
            </a:pPr>
            <a:r>
              <a:rPr lang="en-US"/>
              <a:t>Write tests</a:t>
            </a:r>
            <a:endParaRPr/>
          </a:p>
          <a:p>
            <a:pPr marL="457200" lvl="0" indent="-342900" algn="l" rtl="0">
              <a:lnSpc>
                <a:spcPct val="150000"/>
              </a:lnSpc>
              <a:spcBef>
                <a:spcPts val="0"/>
              </a:spcBef>
              <a:spcAft>
                <a:spcPts val="0"/>
              </a:spcAft>
              <a:buSzPts val="1800"/>
              <a:buChar char="•"/>
            </a:pPr>
            <a:r>
              <a:rPr lang="en-US"/>
              <a:t>Make changes and refactor</a:t>
            </a:r>
            <a:endParaRPr/>
          </a:p>
        </p:txBody>
      </p:sp>
      <p:sp>
        <p:nvSpPr>
          <p:cNvPr id="810" name="Google Shape;810;p124"/>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Introducing Unit Tests to Legacy Code</a:t>
            </a:r>
            <a:endParaRPr/>
          </a:p>
        </p:txBody>
      </p:sp>
    </p:spTree>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Shape 814"/>
        <p:cNvGrpSpPr/>
        <p:nvPr/>
      </p:nvGrpSpPr>
      <p:grpSpPr>
        <a:xfrm>
          <a:off x="0" y="0"/>
          <a:ext cx="0" cy="0"/>
          <a:chOff x="0" y="0"/>
          <a:chExt cx="0" cy="0"/>
        </a:xfrm>
      </p:grpSpPr>
      <p:sp>
        <p:nvSpPr>
          <p:cNvPr id="815" name="Google Shape;815;p125"/>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115</a:t>
            </a:fld>
            <a:endParaRPr/>
          </a:p>
        </p:txBody>
      </p:sp>
      <p:sp>
        <p:nvSpPr>
          <p:cNvPr id="816" name="Google Shape;816;p125"/>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640"/>
              </a:spcBef>
              <a:spcAft>
                <a:spcPts val="0"/>
              </a:spcAft>
              <a:buSzPts val="1800"/>
              <a:buChar char="•"/>
            </a:pPr>
            <a:r>
              <a:rPr lang="en-US"/>
              <a:t>Identify method that will change</a:t>
            </a:r>
            <a:endParaRPr/>
          </a:p>
          <a:p>
            <a:pPr marL="914400" lvl="1" indent="-342900" algn="l" rtl="0">
              <a:lnSpc>
                <a:spcPct val="150000"/>
              </a:lnSpc>
              <a:spcBef>
                <a:spcPts val="0"/>
              </a:spcBef>
              <a:spcAft>
                <a:spcPts val="0"/>
              </a:spcAft>
              <a:buSzPts val="1800"/>
              <a:buChar char="–"/>
            </a:pPr>
            <a:r>
              <a:rPr lang="en-US"/>
              <a:t>If it has a return value, examine its callers</a:t>
            </a:r>
            <a:endParaRPr/>
          </a:p>
          <a:p>
            <a:pPr marL="457200" lvl="0" indent="-342900" algn="l" rtl="0">
              <a:lnSpc>
                <a:spcPct val="150000"/>
              </a:lnSpc>
              <a:spcBef>
                <a:spcPts val="0"/>
              </a:spcBef>
              <a:spcAft>
                <a:spcPts val="0"/>
              </a:spcAft>
              <a:buSzPts val="1800"/>
              <a:buChar char="•"/>
            </a:pPr>
            <a:r>
              <a:rPr lang="en-US"/>
              <a:t>Determine if it modifies any values</a:t>
            </a:r>
            <a:endParaRPr/>
          </a:p>
          <a:p>
            <a:pPr marL="914400" lvl="1" indent="-342900" algn="l" rtl="0">
              <a:lnSpc>
                <a:spcPct val="150000"/>
              </a:lnSpc>
              <a:spcBef>
                <a:spcPts val="0"/>
              </a:spcBef>
              <a:spcAft>
                <a:spcPts val="0"/>
              </a:spcAft>
              <a:buSzPts val="1800"/>
              <a:buChar char="–"/>
            </a:pPr>
            <a:r>
              <a:rPr lang="en-US"/>
              <a:t>If so, examine methods that use those values</a:t>
            </a:r>
            <a:endParaRPr/>
          </a:p>
          <a:p>
            <a:pPr marL="914400" lvl="1" indent="-342900" algn="l" rtl="0">
              <a:lnSpc>
                <a:spcPct val="150000"/>
              </a:lnSpc>
              <a:spcBef>
                <a:spcPts val="0"/>
              </a:spcBef>
              <a:spcAft>
                <a:spcPts val="0"/>
              </a:spcAft>
              <a:buSzPts val="1800"/>
              <a:buChar char="–"/>
            </a:pPr>
            <a:r>
              <a:rPr lang="en-US"/>
              <a:t>Also examine methods that use those methods</a:t>
            </a:r>
            <a:endParaRPr/>
          </a:p>
          <a:p>
            <a:pPr marL="914400" lvl="1" indent="-342900" algn="l" rtl="0">
              <a:lnSpc>
                <a:spcPct val="150000"/>
              </a:lnSpc>
              <a:spcBef>
                <a:spcPts val="0"/>
              </a:spcBef>
              <a:spcAft>
                <a:spcPts val="0"/>
              </a:spcAft>
              <a:buSzPts val="1800"/>
              <a:buChar char="–"/>
            </a:pPr>
            <a:r>
              <a:rPr lang="en-US"/>
              <a:t>Make sure you examine super/subclasses</a:t>
            </a:r>
            <a:endParaRPr/>
          </a:p>
          <a:p>
            <a:pPr marL="457200" lvl="0" indent="-342900" algn="l" rtl="0">
              <a:lnSpc>
                <a:spcPct val="150000"/>
              </a:lnSpc>
              <a:spcBef>
                <a:spcPts val="0"/>
              </a:spcBef>
              <a:spcAft>
                <a:spcPts val="0"/>
              </a:spcAft>
              <a:buSzPts val="1800"/>
              <a:buChar char="•"/>
            </a:pPr>
            <a:r>
              <a:rPr lang="en-US"/>
              <a:t>Examine parameters to the methods</a:t>
            </a:r>
            <a:endParaRPr/>
          </a:p>
          <a:p>
            <a:pPr marL="457200" lvl="0" indent="-342900" algn="l" rtl="0">
              <a:lnSpc>
                <a:spcPct val="150000"/>
              </a:lnSpc>
              <a:spcBef>
                <a:spcPts val="0"/>
              </a:spcBef>
              <a:spcAft>
                <a:spcPts val="0"/>
              </a:spcAft>
              <a:buSzPts val="1800"/>
              <a:buChar char="•"/>
            </a:pPr>
            <a:r>
              <a:rPr lang="en-US"/>
              <a:t>Examine global variables and static data modified in any of the identified methods</a:t>
            </a:r>
            <a:endParaRPr/>
          </a:p>
        </p:txBody>
      </p:sp>
      <p:sp>
        <p:nvSpPr>
          <p:cNvPr id="817" name="Google Shape;817;p125"/>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Effects Analysis</a:t>
            </a:r>
            <a:endParaRPr/>
          </a:p>
        </p:txBody>
      </p:sp>
    </p:spTree>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Shape 821"/>
        <p:cNvGrpSpPr/>
        <p:nvPr/>
      </p:nvGrpSpPr>
      <p:grpSpPr>
        <a:xfrm>
          <a:off x="0" y="0"/>
          <a:ext cx="0" cy="0"/>
          <a:chOff x="0" y="0"/>
          <a:chExt cx="0" cy="0"/>
        </a:xfrm>
      </p:grpSpPr>
      <p:sp>
        <p:nvSpPr>
          <p:cNvPr id="822" name="Google Shape;822;p126"/>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116</a:t>
            </a:fld>
            <a:endParaRPr/>
          </a:p>
        </p:txBody>
      </p:sp>
      <p:sp>
        <p:nvSpPr>
          <p:cNvPr id="823" name="Google Shape;823;p126"/>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640"/>
              </a:spcBef>
              <a:spcAft>
                <a:spcPts val="0"/>
              </a:spcAft>
              <a:buSzPts val="1800"/>
              <a:buChar char="•"/>
            </a:pPr>
            <a:r>
              <a:rPr lang="en-US"/>
              <a:t>Two reasons to break dependencies when putting tests into place</a:t>
            </a:r>
            <a:endParaRPr/>
          </a:p>
          <a:p>
            <a:pPr marL="914400" lvl="1" indent="-342900" algn="l" rtl="0">
              <a:lnSpc>
                <a:spcPct val="150000"/>
              </a:lnSpc>
              <a:spcBef>
                <a:spcPts val="0"/>
              </a:spcBef>
              <a:spcAft>
                <a:spcPts val="0"/>
              </a:spcAft>
              <a:buSzPts val="1800"/>
              <a:buChar char="–"/>
            </a:pPr>
            <a:r>
              <a:rPr lang="en-US"/>
              <a:t>To sense - when we can’t access computation results</a:t>
            </a:r>
            <a:endParaRPr/>
          </a:p>
          <a:p>
            <a:pPr marL="914400" lvl="1" indent="-342900" algn="l" rtl="0">
              <a:lnSpc>
                <a:spcPct val="150000"/>
              </a:lnSpc>
              <a:spcBef>
                <a:spcPts val="0"/>
              </a:spcBef>
              <a:spcAft>
                <a:spcPts val="0"/>
              </a:spcAft>
              <a:buSzPts val="1800"/>
              <a:buChar char="–"/>
            </a:pPr>
            <a:r>
              <a:rPr lang="en-US"/>
              <a:t>To separate - when we can’t get code to run in a test harness</a:t>
            </a:r>
            <a:endParaRPr/>
          </a:p>
          <a:p>
            <a:pPr marL="457200" lvl="0" indent="-342900" algn="l" rtl="0">
              <a:lnSpc>
                <a:spcPct val="150000"/>
              </a:lnSpc>
              <a:spcBef>
                <a:spcPts val="0"/>
              </a:spcBef>
              <a:spcAft>
                <a:spcPts val="0"/>
              </a:spcAft>
              <a:buSzPts val="1800"/>
              <a:buChar char="•"/>
            </a:pPr>
            <a:r>
              <a:rPr lang="en-US"/>
              <a:t>Primary technique - fake collaborators</a:t>
            </a:r>
            <a:endParaRPr/>
          </a:p>
          <a:p>
            <a:pPr marL="914400" lvl="1" indent="-342900" algn="l" rtl="0">
              <a:lnSpc>
                <a:spcPct val="150000"/>
              </a:lnSpc>
              <a:spcBef>
                <a:spcPts val="0"/>
              </a:spcBef>
              <a:spcAft>
                <a:spcPts val="0"/>
              </a:spcAft>
              <a:buSzPts val="1800"/>
              <a:buChar char="–"/>
            </a:pPr>
            <a:r>
              <a:rPr lang="en-US"/>
              <a:t>Impersonate a collaborator of the class under test</a:t>
            </a:r>
            <a:endParaRPr/>
          </a:p>
        </p:txBody>
      </p:sp>
      <p:sp>
        <p:nvSpPr>
          <p:cNvPr id="824" name="Google Shape;824;p126"/>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Breaking Dependencies</a:t>
            </a:r>
            <a:endParaRPr/>
          </a:p>
        </p:txBody>
      </p:sp>
    </p:spTree>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show="0">
  <p:cSld>
    <p:spTree>
      <p:nvGrpSpPr>
        <p:cNvPr id="1" name="Shape 828"/>
        <p:cNvGrpSpPr/>
        <p:nvPr/>
      </p:nvGrpSpPr>
      <p:grpSpPr>
        <a:xfrm>
          <a:off x="0" y="0"/>
          <a:ext cx="0" cy="0"/>
          <a:chOff x="0" y="0"/>
          <a:chExt cx="0" cy="0"/>
        </a:xfrm>
      </p:grpSpPr>
      <p:sp>
        <p:nvSpPr>
          <p:cNvPr id="829" name="Google Shape;829;p127"/>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117</a:t>
            </a:fld>
            <a:endParaRPr/>
          </a:p>
        </p:txBody>
      </p:sp>
      <p:sp>
        <p:nvSpPr>
          <p:cNvPr id="830" name="Google Shape;830;p127"/>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marR="0" lvl="0" indent="-342900" algn="l" rtl="0">
              <a:lnSpc>
                <a:spcPct val="115000"/>
              </a:lnSpc>
              <a:spcBef>
                <a:spcPts val="640"/>
              </a:spcBef>
              <a:spcAft>
                <a:spcPts val="0"/>
              </a:spcAft>
              <a:buSzPts val="1800"/>
              <a:buChar char="•"/>
            </a:pPr>
            <a:r>
              <a:rPr lang="en-US"/>
              <a:t>Code place allowing you to alter behavior</a:t>
            </a:r>
            <a:endParaRPr/>
          </a:p>
          <a:p>
            <a:pPr marL="914400" marR="0" lvl="1" indent="-342900" algn="l" rtl="0">
              <a:lnSpc>
                <a:spcPct val="115000"/>
              </a:lnSpc>
              <a:spcBef>
                <a:spcPts val="0"/>
              </a:spcBef>
              <a:spcAft>
                <a:spcPts val="0"/>
              </a:spcAft>
              <a:buSzPts val="1800"/>
              <a:buChar char="–"/>
            </a:pPr>
            <a:r>
              <a:rPr lang="en-US"/>
              <a:t>Without editing that place</a:t>
            </a:r>
            <a:endParaRPr/>
          </a:p>
          <a:p>
            <a:pPr marL="457200" marR="0" lvl="0" indent="-342900" algn="l" rtl="0">
              <a:lnSpc>
                <a:spcPct val="115000"/>
              </a:lnSpc>
              <a:spcBef>
                <a:spcPts val="0"/>
              </a:spcBef>
              <a:spcAft>
                <a:spcPts val="0"/>
              </a:spcAft>
              <a:buSzPts val="1800"/>
              <a:buChar char="•"/>
            </a:pPr>
            <a:r>
              <a:rPr lang="en-US"/>
              <a:t>Most Java seams based on polymorphism</a:t>
            </a:r>
            <a:endParaRPr/>
          </a:p>
          <a:p>
            <a:pPr marL="914400" marR="0" lvl="1" indent="-342900" algn="l" rtl="0">
              <a:lnSpc>
                <a:spcPct val="115000"/>
              </a:lnSpc>
              <a:spcBef>
                <a:spcPts val="0"/>
              </a:spcBef>
              <a:spcAft>
                <a:spcPts val="0"/>
              </a:spcAft>
              <a:buSzPts val="1800"/>
              <a:buChar char="–"/>
            </a:pPr>
            <a:r>
              <a:rPr lang="en-US"/>
              <a:t>Known as object seams</a:t>
            </a:r>
            <a:endParaRPr/>
          </a:p>
          <a:p>
            <a:pPr marL="457200" marR="0" lvl="0" indent="0" algn="l" rtl="0">
              <a:lnSpc>
                <a:spcPct val="100000"/>
              </a:lnSpc>
              <a:spcBef>
                <a:spcPts val="640"/>
              </a:spcBef>
              <a:spcAft>
                <a:spcPts val="0"/>
              </a:spcAft>
              <a:buNone/>
            </a:pPr>
            <a:r>
              <a:rPr lang="en-US" sz="1200">
                <a:latin typeface="Consolas"/>
                <a:ea typeface="Consolas"/>
                <a:cs typeface="Consolas"/>
                <a:sym typeface="Consolas"/>
              </a:rPr>
              <a:t>public int value() {</a:t>
            </a:r>
            <a:endParaRPr sz="1200">
              <a:latin typeface="Consolas"/>
              <a:ea typeface="Consolas"/>
              <a:cs typeface="Consolas"/>
              <a:sym typeface="Consolas"/>
            </a:endParaRPr>
          </a:p>
          <a:p>
            <a:pPr marL="914400" marR="0" lvl="0" indent="0" algn="l" rtl="0">
              <a:lnSpc>
                <a:spcPct val="100000"/>
              </a:lnSpc>
              <a:spcBef>
                <a:spcPts val="640"/>
              </a:spcBef>
              <a:spcAft>
                <a:spcPts val="0"/>
              </a:spcAft>
              <a:buNone/>
            </a:pPr>
            <a:r>
              <a:rPr lang="en-US" sz="1200">
                <a:latin typeface="Consolas"/>
                <a:ea typeface="Consolas"/>
                <a:cs typeface="Consolas"/>
                <a:sym typeface="Consolas"/>
              </a:rPr>
              <a:t>if (null == holding)</a:t>
            </a:r>
            <a:endParaRPr sz="1200">
              <a:latin typeface="Consolas"/>
              <a:ea typeface="Consolas"/>
              <a:cs typeface="Consolas"/>
              <a:sym typeface="Consolas"/>
            </a:endParaRPr>
          </a:p>
          <a:p>
            <a:pPr marL="1371600" marR="0" lvl="0" indent="0" algn="l" rtl="0">
              <a:lnSpc>
                <a:spcPct val="100000"/>
              </a:lnSpc>
              <a:spcBef>
                <a:spcPts val="640"/>
              </a:spcBef>
              <a:spcAft>
                <a:spcPts val="0"/>
              </a:spcAft>
              <a:buNone/>
            </a:pPr>
            <a:r>
              <a:rPr lang="en-US" sz="1200">
                <a:latin typeface="Consolas"/>
                <a:ea typeface="Consolas"/>
                <a:cs typeface="Consolas"/>
                <a:sym typeface="Consolas"/>
              </a:rPr>
              <a:t>return 0;</a:t>
            </a:r>
            <a:endParaRPr sz="1200">
              <a:latin typeface="Consolas"/>
              <a:ea typeface="Consolas"/>
              <a:cs typeface="Consolas"/>
              <a:sym typeface="Consolas"/>
            </a:endParaRPr>
          </a:p>
          <a:p>
            <a:pPr marL="914400" marR="0" lvl="0" indent="0" algn="l" rtl="0">
              <a:lnSpc>
                <a:spcPct val="100000"/>
              </a:lnSpc>
              <a:spcBef>
                <a:spcPts val="640"/>
              </a:spcBef>
              <a:spcAft>
                <a:spcPts val="0"/>
              </a:spcAft>
              <a:buNone/>
            </a:pPr>
            <a:r>
              <a:rPr lang="en-US" sz="1200">
                <a:latin typeface="Consolas"/>
                <a:ea typeface="Consolas"/>
                <a:cs typeface="Consolas"/>
                <a:sym typeface="Consolas"/>
              </a:rPr>
              <a:t>int price = stockLookupService.price(holding.getSymbol());</a:t>
            </a:r>
            <a:endParaRPr sz="1200">
              <a:latin typeface="Consolas"/>
              <a:ea typeface="Consolas"/>
              <a:cs typeface="Consolas"/>
              <a:sym typeface="Consolas"/>
            </a:endParaRPr>
          </a:p>
          <a:p>
            <a:pPr marL="914400" marR="0" lvl="0" indent="0" algn="l" rtl="0">
              <a:lnSpc>
                <a:spcPct val="100000"/>
              </a:lnSpc>
              <a:spcBef>
                <a:spcPts val="640"/>
              </a:spcBef>
              <a:spcAft>
                <a:spcPts val="0"/>
              </a:spcAft>
              <a:buNone/>
            </a:pPr>
            <a:r>
              <a:rPr lang="en-US" sz="1200">
                <a:latin typeface="Consolas"/>
                <a:ea typeface="Consolas"/>
                <a:cs typeface="Consolas"/>
                <a:sym typeface="Consolas"/>
              </a:rPr>
              <a:t>return price * holding.getShares();</a:t>
            </a:r>
            <a:endParaRPr sz="1200">
              <a:latin typeface="Consolas"/>
              <a:ea typeface="Consolas"/>
              <a:cs typeface="Consolas"/>
              <a:sym typeface="Consolas"/>
            </a:endParaRPr>
          </a:p>
          <a:p>
            <a:pPr marL="457200" marR="0" lvl="0" indent="0" algn="l" rtl="0">
              <a:lnSpc>
                <a:spcPct val="100000"/>
              </a:lnSpc>
              <a:spcBef>
                <a:spcPts val="640"/>
              </a:spcBef>
              <a:spcAft>
                <a:spcPts val="0"/>
              </a:spcAft>
              <a:buNone/>
            </a:pPr>
            <a:r>
              <a:rPr lang="en-US" sz="1200">
                <a:latin typeface="Consolas"/>
                <a:ea typeface="Consolas"/>
                <a:cs typeface="Consolas"/>
                <a:sym typeface="Consolas"/>
              </a:rPr>
              <a:t>}</a:t>
            </a:r>
            <a:endParaRPr sz="1200">
              <a:latin typeface="Consolas"/>
              <a:ea typeface="Consolas"/>
              <a:cs typeface="Consolas"/>
              <a:sym typeface="Consolas"/>
            </a:endParaRPr>
          </a:p>
          <a:p>
            <a:pPr marL="457200" marR="0" lvl="0" indent="-342900" algn="l" rtl="0">
              <a:lnSpc>
                <a:spcPct val="115000"/>
              </a:lnSpc>
              <a:spcBef>
                <a:spcPts val="640"/>
              </a:spcBef>
              <a:spcAft>
                <a:spcPts val="0"/>
              </a:spcAft>
              <a:buSzPts val="1800"/>
              <a:buChar char="•"/>
            </a:pPr>
            <a:r>
              <a:rPr lang="en-US"/>
              <a:t>The call to price() is a seam</a:t>
            </a:r>
            <a:endParaRPr/>
          </a:p>
          <a:p>
            <a:pPr marL="914400" marR="0" lvl="1" indent="-342900" algn="l" rtl="0">
              <a:lnSpc>
                <a:spcPct val="115000"/>
              </a:lnSpc>
              <a:spcBef>
                <a:spcPts val="0"/>
              </a:spcBef>
              <a:spcAft>
                <a:spcPts val="0"/>
              </a:spcAft>
              <a:buSzPts val="1800"/>
              <a:buChar char="–"/>
            </a:pPr>
            <a:r>
              <a:rPr lang="en-US"/>
              <a:t>Can replace the reference stockLookupService</a:t>
            </a:r>
            <a:endParaRPr/>
          </a:p>
        </p:txBody>
      </p:sp>
      <p:sp>
        <p:nvSpPr>
          <p:cNvPr id="831" name="Google Shape;831;p127"/>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Seams</a:t>
            </a:r>
            <a:endParaRPr/>
          </a:p>
        </p:txBody>
      </p:sp>
    </p:spTree>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Shape 835"/>
        <p:cNvGrpSpPr/>
        <p:nvPr/>
      </p:nvGrpSpPr>
      <p:grpSpPr>
        <a:xfrm>
          <a:off x="0" y="0"/>
          <a:ext cx="0" cy="0"/>
          <a:chOff x="0" y="0"/>
          <a:chExt cx="0" cy="0"/>
        </a:xfrm>
      </p:grpSpPr>
      <p:sp>
        <p:nvSpPr>
          <p:cNvPr id="836" name="Google Shape;836;p128"/>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118</a:t>
            </a:fld>
            <a:endParaRPr/>
          </a:p>
        </p:txBody>
      </p:sp>
      <p:sp>
        <p:nvSpPr>
          <p:cNvPr id="837" name="Google Shape;837;p128"/>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marR="0" lvl="0" indent="-342900" algn="l" rtl="0">
              <a:lnSpc>
                <a:spcPct val="150000"/>
              </a:lnSpc>
              <a:spcBef>
                <a:spcPts val="640"/>
              </a:spcBef>
              <a:spcAft>
                <a:spcPts val="0"/>
              </a:spcAft>
              <a:buSzPts val="1800"/>
              <a:buChar char="•"/>
            </a:pPr>
            <a:r>
              <a:rPr lang="en-US"/>
              <a:t>Any manual edits are error prone!</a:t>
            </a:r>
            <a:endParaRPr/>
          </a:p>
          <a:p>
            <a:pPr marL="457200" marR="0" lvl="0" indent="-342900" algn="l" rtl="0">
              <a:lnSpc>
                <a:spcPct val="150000"/>
              </a:lnSpc>
              <a:spcBef>
                <a:spcPts val="0"/>
              </a:spcBef>
              <a:spcAft>
                <a:spcPts val="0"/>
              </a:spcAft>
              <a:buSzPts val="1800"/>
              <a:buChar char="•"/>
            </a:pPr>
            <a:r>
              <a:rPr lang="en-US"/>
              <a:t>Rely on your IDE refactoring where possible</a:t>
            </a:r>
            <a:endParaRPr/>
          </a:p>
          <a:p>
            <a:pPr marL="457200" marR="0" lvl="0" indent="-342900" algn="l" rtl="0">
              <a:lnSpc>
                <a:spcPct val="150000"/>
              </a:lnSpc>
              <a:spcBef>
                <a:spcPts val="0"/>
              </a:spcBef>
              <a:spcAft>
                <a:spcPts val="0"/>
              </a:spcAft>
              <a:buSzPts val="1800"/>
              <a:buChar char="•"/>
            </a:pPr>
            <a:r>
              <a:rPr lang="en-US"/>
              <a:t>May need to manual refactor before you are able to write tests</a:t>
            </a:r>
            <a:endParaRPr/>
          </a:p>
          <a:p>
            <a:pPr marL="457200" marR="0" lvl="0" indent="-342900" algn="l" rtl="0">
              <a:lnSpc>
                <a:spcPct val="150000"/>
              </a:lnSpc>
              <a:spcBef>
                <a:spcPts val="0"/>
              </a:spcBef>
              <a:spcAft>
                <a:spcPts val="0"/>
              </a:spcAft>
              <a:buSzPts val="1800"/>
              <a:buChar char="•"/>
            </a:pPr>
            <a:r>
              <a:rPr lang="en-US"/>
              <a:t>Don’t do more than one thing at a time</a:t>
            </a:r>
            <a:endParaRPr/>
          </a:p>
          <a:p>
            <a:pPr marL="914400" marR="0" lvl="1" indent="-342900" algn="l" rtl="0">
              <a:lnSpc>
                <a:spcPct val="150000"/>
              </a:lnSpc>
              <a:spcBef>
                <a:spcPts val="0"/>
              </a:spcBef>
              <a:spcAft>
                <a:spcPts val="0"/>
              </a:spcAft>
              <a:buSzPts val="1800"/>
              <a:buChar char="–"/>
            </a:pPr>
            <a:r>
              <a:rPr lang="en-US"/>
              <a:t>Be hyper-aware of the impact of each keystroke</a:t>
            </a:r>
            <a:endParaRPr/>
          </a:p>
          <a:p>
            <a:pPr marL="914400" marR="0" lvl="1" indent="-342900" algn="l" rtl="0">
              <a:lnSpc>
                <a:spcPct val="150000"/>
              </a:lnSpc>
              <a:spcBef>
                <a:spcPts val="0"/>
              </a:spcBef>
              <a:spcAft>
                <a:spcPts val="0"/>
              </a:spcAft>
              <a:buSzPts val="1800"/>
              <a:buChar char="–"/>
            </a:pPr>
            <a:r>
              <a:rPr lang="en-US"/>
              <a:t>Single-goal editing</a:t>
            </a:r>
            <a:endParaRPr/>
          </a:p>
        </p:txBody>
      </p:sp>
      <p:sp>
        <p:nvSpPr>
          <p:cNvPr id="838" name="Google Shape;838;p128"/>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Refactoring Safely</a:t>
            </a:r>
            <a:endParaRPr/>
          </a:p>
        </p:txBody>
      </p:sp>
    </p:spTree>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Shape 842"/>
        <p:cNvGrpSpPr/>
        <p:nvPr/>
      </p:nvGrpSpPr>
      <p:grpSpPr>
        <a:xfrm>
          <a:off x="0" y="0"/>
          <a:ext cx="0" cy="0"/>
          <a:chOff x="0" y="0"/>
          <a:chExt cx="0" cy="0"/>
        </a:xfrm>
      </p:grpSpPr>
      <p:sp>
        <p:nvSpPr>
          <p:cNvPr id="843" name="Google Shape;843;p129"/>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119</a:t>
            </a:fld>
            <a:endParaRPr/>
          </a:p>
        </p:txBody>
      </p:sp>
      <p:sp>
        <p:nvSpPr>
          <p:cNvPr id="844" name="Google Shape;844;p129"/>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None/>
            </a:pPr>
            <a:r>
              <a:rPr lang="en-US"/>
              <a:t>asdf</a:t>
            </a:r>
            <a:endParaRPr/>
          </a:p>
        </p:txBody>
      </p:sp>
      <p:sp>
        <p:nvSpPr>
          <p:cNvPr id="845" name="Google Shape;845;p129"/>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Legacy Code Example - Get Code Under Test</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22"/>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12</a:t>
            </a:fld>
            <a:endParaRPr/>
          </a:p>
        </p:txBody>
      </p:sp>
      <p:sp>
        <p:nvSpPr>
          <p:cNvPr id="123" name="Google Shape;123;p22"/>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marR="0" lvl="0" indent="-342900" algn="l" rtl="0">
              <a:lnSpc>
                <a:spcPct val="150000"/>
              </a:lnSpc>
              <a:spcBef>
                <a:spcPts val="0"/>
              </a:spcBef>
              <a:spcAft>
                <a:spcPts val="0"/>
              </a:spcAft>
              <a:buClr>
                <a:srgbClr val="3F3F3F"/>
              </a:buClr>
              <a:buSzPts val="1800"/>
              <a:buChar char="•"/>
            </a:pPr>
            <a:r>
              <a:rPr lang="en-US">
                <a:solidFill>
                  <a:srgbClr val="3F3F3F"/>
                </a:solidFill>
              </a:rPr>
              <a:t>Creates testable code by definition</a:t>
            </a:r>
            <a:endParaRPr>
              <a:solidFill>
                <a:srgbClr val="3F3F3F"/>
              </a:solidFill>
            </a:endParaRPr>
          </a:p>
          <a:p>
            <a:pPr marL="914400" marR="0" lvl="1" indent="-342900" algn="l" rtl="0">
              <a:lnSpc>
                <a:spcPct val="150000"/>
              </a:lnSpc>
              <a:spcBef>
                <a:spcPts val="0"/>
              </a:spcBef>
              <a:spcAft>
                <a:spcPts val="0"/>
              </a:spcAft>
              <a:buClr>
                <a:srgbClr val="3F3F3F"/>
              </a:buClr>
              <a:buSzPts val="1800"/>
              <a:buChar char="–"/>
            </a:pPr>
            <a:r>
              <a:rPr lang="en-US">
                <a:solidFill>
                  <a:srgbClr val="3F3F3F"/>
                </a:solidFill>
              </a:rPr>
              <a:t>Obvious but significant!</a:t>
            </a:r>
            <a:endParaRPr>
              <a:solidFill>
                <a:srgbClr val="3F3F3F"/>
              </a:solidFill>
            </a:endParaRPr>
          </a:p>
          <a:p>
            <a:pPr marL="914400" marR="0" lvl="1" indent="-342900" algn="l" rtl="0">
              <a:lnSpc>
                <a:spcPct val="150000"/>
              </a:lnSpc>
              <a:spcBef>
                <a:spcPts val="0"/>
              </a:spcBef>
              <a:spcAft>
                <a:spcPts val="0"/>
              </a:spcAft>
              <a:buClr>
                <a:srgbClr val="3F3F3F"/>
              </a:buClr>
              <a:buSzPts val="1800"/>
              <a:buChar char="–"/>
            </a:pPr>
            <a:r>
              <a:rPr lang="en-US">
                <a:solidFill>
                  <a:srgbClr val="3F3F3F"/>
                </a:solidFill>
              </a:rPr>
              <a:t>Writing tests after code built usually much harder</a:t>
            </a:r>
            <a:endParaRPr>
              <a:solidFill>
                <a:srgbClr val="3F3F3F"/>
              </a:solidFill>
            </a:endParaRPr>
          </a:p>
          <a:p>
            <a:pPr marL="914400" marR="0" lvl="1" indent="-342900" algn="l" rtl="0">
              <a:lnSpc>
                <a:spcPct val="150000"/>
              </a:lnSpc>
              <a:spcBef>
                <a:spcPts val="0"/>
              </a:spcBef>
              <a:spcAft>
                <a:spcPts val="0"/>
              </a:spcAft>
              <a:buClr>
                <a:srgbClr val="3F3F3F"/>
              </a:buClr>
              <a:buSzPts val="1800"/>
              <a:buChar char="–"/>
            </a:pPr>
            <a:r>
              <a:rPr lang="en-US">
                <a:solidFill>
                  <a:srgbClr val="3F3F3F"/>
                </a:solidFill>
              </a:rPr>
              <a:t>Therefore fewer tests get written</a:t>
            </a:r>
            <a:endParaRPr>
              <a:solidFill>
                <a:srgbClr val="3F3F3F"/>
              </a:solidFill>
            </a:endParaRPr>
          </a:p>
          <a:p>
            <a:pPr marL="457200" marR="0" lvl="0" indent="-342900" algn="l" rtl="0">
              <a:lnSpc>
                <a:spcPct val="150000"/>
              </a:lnSpc>
              <a:spcBef>
                <a:spcPts val="0"/>
              </a:spcBef>
              <a:spcAft>
                <a:spcPts val="0"/>
              </a:spcAft>
              <a:buClr>
                <a:srgbClr val="3F3F3F"/>
              </a:buClr>
              <a:buSzPts val="1800"/>
              <a:buChar char="•"/>
            </a:pPr>
            <a:r>
              <a:rPr lang="en-US">
                <a:solidFill>
                  <a:srgbClr val="3F3F3F"/>
                </a:solidFill>
              </a:rPr>
              <a:t>Contributes to minimizing defects</a:t>
            </a:r>
            <a:endParaRPr>
              <a:solidFill>
                <a:srgbClr val="3F3F3F"/>
              </a:solidFill>
            </a:endParaRPr>
          </a:p>
        </p:txBody>
      </p:sp>
      <p:sp>
        <p:nvSpPr>
          <p:cNvPr id="124" name="Google Shape;124;p22"/>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TDD and Testing Outcomes</a:t>
            </a:r>
            <a:endParaRPr/>
          </a:p>
        </p:txBody>
      </p:sp>
    </p:spTree>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Shape 849"/>
        <p:cNvGrpSpPr/>
        <p:nvPr/>
      </p:nvGrpSpPr>
      <p:grpSpPr>
        <a:xfrm>
          <a:off x="0" y="0"/>
          <a:ext cx="0" cy="0"/>
          <a:chOff x="0" y="0"/>
          <a:chExt cx="0" cy="0"/>
        </a:xfrm>
      </p:grpSpPr>
      <p:sp>
        <p:nvSpPr>
          <p:cNvPr id="850" name="Google Shape;850;p130"/>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120</a:t>
            </a:fld>
            <a:endParaRPr/>
          </a:p>
        </p:txBody>
      </p:sp>
      <p:sp>
        <p:nvSpPr>
          <p:cNvPr id="851" name="Google Shape;851;p130"/>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640"/>
              </a:spcBef>
              <a:spcAft>
                <a:spcPts val="0"/>
              </a:spcAft>
              <a:buSzPts val="1800"/>
              <a:buChar char="•"/>
            </a:pPr>
            <a:r>
              <a:rPr lang="en-US"/>
              <a:t>Break Out Method Object</a:t>
            </a:r>
            <a:endParaRPr/>
          </a:p>
          <a:p>
            <a:pPr marL="914400" lvl="1" indent="-342900" algn="l" rtl="0">
              <a:lnSpc>
                <a:spcPct val="150000"/>
              </a:lnSpc>
              <a:spcBef>
                <a:spcPts val="0"/>
              </a:spcBef>
              <a:spcAft>
                <a:spcPts val="0"/>
              </a:spcAft>
              <a:buSzPts val="1800"/>
              <a:buChar char="–"/>
            </a:pPr>
            <a:r>
              <a:rPr lang="en-US"/>
              <a:t>Move a large method to new class</a:t>
            </a:r>
            <a:endParaRPr/>
          </a:p>
          <a:p>
            <a:pPr marL="914400" lvl="1" indent="-342900" algn="l" rtl="0">
              <a:lnSpc>
                <a:spcPct val="150000"/>
              </a:lnSpc>
              <a:spcBef>
                <a:spcPts val="0"/>
              </a:spcBef>
              <a:spcAft>
                <a:spcPts val="0"/>
              </a:spcAft>
              <a:buSzPts val="1800"/>
              <a:buChar char="–"/>
            </a:pPr>
            <a:r>
              <a:rPr lang="en-US"/>
              <a:t>Local variables in original method become fields</a:t>
            </a:r>
            <a:endParaRPr/>
          </a:p>
          <a:p>
            <a:pPr marL="457200" lvl="0" indent="-342900" algn="l" rtl="0">
              <a:lnSpc>
                <a:spcPct val="150000"/>
              </a:lnSpc>
              <a:spcBef>
                <a:spcPts val="0"/>
              </a:spcBef>
              <a:spcAft>
                <a:spcPts val="0"/>
              </a:spcAft>
              <a:buSzPts val="1800"/>
              <a:buChar char="•"/>
            </a:pPr>
            <a:r>
              <a:rPr lang="en-US"/>
              <a:t>Extract Interface</a:t>
            </a:r>
            <a:endParaRPr/>
          </a:p>
          <a:p>
            <a:pPr marL="914400" lvl="1" indent="-342900" algn="l" rtl="0">
              <a:lnSpc>
                <a:spcPct val="150000"/>
              </a:lnSpc>
              <a:spcBef>
                <a:spcPts val="0"/>
              </a:spcBef>
              <a:spcAft>
                <a:spcPts val="0"/>
              </a:spcAft>
              <a:buSzPts val="1800"/>
              <a:buChar char="–"/>
            </a:pPr>
            <a:r>
              <a:rPr lang="en-US"/>
              <a:t>Create an Interface for some subset of methods</a:t>
            </a:r>
            <a:endParaRPr/>
          </a:p>
          <a:p>
            <a:pPr marL="914400" lvl="1" indent="-342900" algn="l" rtl="0">
              <a:lnSpc>
                <a:spcPct val="150000"/>
              </a:lnSpc>
              <a:spcBef>
                <a:spcPts val="0"/>
              </a:spcBef>
              <a:spcAft>
                <a:spcPts val="0"/>
              </a:spcAft>
              <a:buSzPts val="1800"/>
              <a:buChar char="–"/>
            </a:pPr>
            <a:r>
              <a:rPr lang="en-US"/>
              <a:t>Create fake based upon this interface</a:t>
            </a:r>
            <a:endParaRPr/>
          </a:p>
          <a:p>
            <a:pPr marL="457200" lvl="0" indent="-342900" algn="l" rtl="0">
              <a:lnSpc>
                <a:spcPct val="150000"/>
              </a:lnSpc>
              <a:spcBef>
                <a:spcPts val="0"/>
              </a:spcBef>
              <a:spcAft>
                <a:spcPts val="0"/>
              </a:spcAft>
              <a:buSzPts val="1800"/>
              <a:buChar char="•"/>
            </a:pPr>
            <a:r>
              <a:rPr lang="en-US"/>
              <a:t>Introduce Instance Delegator</a:t>
            </a:r>
            <a:endParaRPr/>
          </a:p>
          <a:p>
            <a:pPr marL="914400" lvl="1" indent="-342900" algn="l" rtl="0">
              <a:lnSpc>
                <a:spcPct val="150000"/>
              </a:lnSpc>
              <a:spcBef>
                <a:spcPts val="0"/>
              </a:spcBef>
              <a:spcAft>
                <a:spcPts val="0"/>
              </a:spcAft>
              <a:buSzPts val="1800"/>
              <a:buChar char="–"/>
            </a:pPr>
            <a:r>
              <a:rPr lang="en-US"/>
              <a:t>Solves problem of “static cling”</a:t>
            </a:r>
            <a:endParaRPr/>
          </a:p>
          <a:p>
            <a:pPr marL="914400" lvl="1" indent="-342900" algn="l" rtl="0">
              <a:lnSpc>
                <a:spcPct val="150000"/>
              </a:lnSpc>
              <a:spcBef>
                <a:spcPts val="0"/>
              </a:spcBef>
              <a:spcAft>
                <a:spcPts val="0"/>
              </a:spcAft>
              <a:buSzPts val="1800"/>
              <a:buChar char="–"/>
            </a:pPr>
            <a:r>
              <a:rPr lang="en-US"/>
              <a:t>Opposite of Expose Static Method</a:t>
            </a:r>
            <a:endParaRPr/>
          </a:p>
        </p:txBody>
      </p:sp>
      <p:sp>
        <p:nvSpPr>
          <p:cNvPr id="852" name="Google Shape;852;p130"/>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Some Dependency Breaking Techniques</a:t>
            </a:r>
            <a:endParaRPr/>
          </a:p>
        </p:txBody>
      </p:sp>
    </p:spTree>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Shape 856"/>
        <p:cNvGrpSpPr/>
        <p:nvPr/>
      </p:nvGrpSpPr>
      <p:grpSpPr>
        <a:xfrm>
          <a:off x="0" y="0"/>
          <a:ext cx="0" cy="0"/>
          <a:chOff x="0" y="0"/>
          <a:chExt cx="0" cy="0"/>
        </a:xfrm>
      </p:grpSpPr>
      <p:sp>
        <p:nvSpPr>
          <p:cNvPr id="857" name="Google Shape;857;p131"/>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121</a:t>
            </a:fld>
            <a:endParaRPr/>
          </a:p>
        </p:txBody>
      </p:sp>
      <p:sp>
        <p:nvSpPr>
          <p:cNvPr id="858" name="Google Shape;858;p131"/>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None/>
            </a:pPr>
            <a:r>
              <a:rPr lang="en-US"/>
              <a:t>asdf</a:t>
            </a:r>
            <a:endParaRPr/>
          </a:p>
        </p:txBody>
      </p:sp>
      <p:sp>
        <p:nvSpPr>
          <p:cNvPr id="859" name="Google Shape;859;p131"/>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Legacy Code Example - Refactor</a:t>
            </a:r>
            <a:endParaRPr/>
          </a:p>
        </p:txBody>
      </p:sp>
    </p:spTree>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Shape 863"/>
        <p:cNvGrpSpPr/>
        <p:nvPr/>
      </p:nvGrpSpPr>
      <p:grpSpPr>
        <a:xfrm>
          <a:off x="0" y="0"/>
          <a:ext cx="0" cy="0"/>
          <a:chOff x="0" y="0"/>
          <a:chExt cx="0" cy="0"/>
        </a:xfrm>
      </p:grpSpPr>
      <p:sp>
        <p:nvSpPr>
          <p:cNvPr id="864" name="Google Shape;864;p132"/>
          <p:cNvSpPr txBox="1">
            <a:spLocks noGrp="1"/>
          </p:cNvSpPr>
          <p:nvPr>
            <p:ph type="title"/>
          </p:nvPr>
        </p:nvSpPr>
        <p:spPr>
          <a:xfrm>
            <a:off x="457200" y="2143054"/>
            <a:ext cx="82296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t>WRAP-UP!</a:t>
            </a:r>
            <a:endParaRPr/>
          </a:p>
        </p:txBody>
      </p:sp>
    </p:spTree>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Shape 868"/>
        <p:cNvGrpSpPr/>
        <p:nvPr/>
      </p:nvGrpSpPr>
      <p:grpSpPr>
        <a:xfrm>
          <a:off x="0" y="0"/>
          <a:ext cx="0" cy="0"/>
          <a:chOff x="0" y="0"/>
          <a:chExt cx="0" cy="0"/>
        </a:xfrm>
      </p:grpSpPr>
      <p:sp>
        <p:nvSpPr>
          <p:cNvPr id="869" name="Google Shape;869;p133"/>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123</a:t>
            </a:fld>
            <a:endParaRPr/>
          </a:p>
        </p:txBody>
      </p:sp>
      <p:sp>
        <p:nvSpPr>
          <p:cNvPr id="870" name="Google Shape;870;p133"/>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640"/>
              </a:spcBef>
              <a:spcAft>
                <a:spcPts val="0"/>
              </a:spcAft>
              <a:buSzPts val="1800"/>
              <a:buChar char="•"/>
            </a:pPr>
            <a:r>
              <a:rPr lang="en-US"/>
              <a:t>Team determines policy going forward</a:t>
            </a:r>
            <a:endParaRPr/>
          </a:p>
          <a:p>
            <a:pPr marL="914400" lvl="1" indent="-342900" algn="l" rtl="0">
              <a:lnSpc>
                <a:spcPct val="150000"/>
              </a:lnSpc>
              <a:spcBef>
                <a:spcPts val="0"/>
              </a:spcBef>
              <a:spcAft>
                <a:spcPts val="0"/>
              </a:spcAft>
              <a:buSzPts val="1800"/>
              <a:buChar char="–"/>
            </a:pPr>
            <a:r>
              <a:rPr lang="en-US"/>
              <a:t>“All new code written using tests”</a:t>
            </a:r>
            <a:endParaRPr/>
          </a:p>
          <a:p>
            <a:pPr marL="914400" lvl="1" indent="-342900" algn="l" rtl="0">
              <a:lnSpc>
                <a:spcPct val="150000"/>
              </a:lnSpc>
              <a:spcBef>
                <a:spcPts val="0"/>
              </a:spcBef>
              <a:spcAft>
                <a:spcPts val="0"/>
              </a:spcAft>
              <a:buSzPts val="1800"/>
              <a:buChar char="–"/>
            </a:pPr>
            <a:r>
              <a:rPr lang="en-US"/>
              <a:t>“Code without tests must be inspected”</a:t>
            </a:r>
            <a:endParaRPr/>
          </a:p>
          <a:p>
            <a:pPr marL="457200" lvl="0" indent="-342900" algn="l" rtl="0">
              <a:lnSpc>
                <a:spcPct val="150000"/>
              </a:lnSpc>
              <a:spcBef>
                <a:spcPts val="0"/>
              </a:spcBef>
              <a:spcAft>
                <a:spcPts val="0"/>
              </a:spcAft>
              <a:buSzPts val="1800"/>
              <a:buChar char="•"/>
            </a:pPr>
            <a:r>
              <a:rPr lang="en-US"/>
              <a:t>Concentrate on legacy code that is causing problems or is the most difficult to modify</a:t>
            </a:r>
            <a:endParaRPr/>
          </a:p>
          <a:p>
            <a:pPr marL="457200" lvl="0" indent="-342900" algn="l" rtl="0">
              <a:lnSpc>
                <a:spcPct val="150000"/>
              </a:lnSpc>
              <a:spcBef>
                <a:spcPts val="0"/>
              </a:spcBef>
              <a:spcAft>
                <a:spcPts val="0"/>
              </a:spcAft>
              <a:buSzPts val="1800"/>
              <a:buChar char="•"/>
            </a:pPr>
            <a:r>
              <a:rPr lang="en-US"/>
              <a:t>Consider pairing</a:t>
            </a:r>
            <a:endParaRPr/>
          </a:p>
          <a:p>
            <a:pPr marL="914400" lvl="1" indent="-342900" algn="l" rtl="0">
              <a:lnSpc>
                <a:spcPct val="150000"/>
              </a:lnSpc>
              <a:spcBef>
                <a:spcPts val="0"/>
              </a:spcBef>
              <a:spcAft>
                <a:spcPts val="0"/>
              </a:spcAft>
              <a:buSzPts val="1800"/>
              <a:buChar char="–"/>
            </a:pPr>
            <a:r>
              <a:rPr lang="en-US"/>
              <a:t>Helps ingrain techniques</a:t>
            </a:r>
            <a:endParaRPr/>
          </a:p>
          <a:p>
            <a:pPr marL="914400" lvl="1" indent="-342900" algn="l" rtl="0">
              <a:lnSpc>
                <a:spcPct val="150000"/>
              </a:lnSpc>
              <a:spcBef>
                <a:spcPts val="0"/>
              </a:spcBef>
              <a:spcAft>
                <a:spcPts val="0"/>
              </a:spcAft>
              <a:buSzPts val="1800"/>
              <a:buChar char="–"/>
            </a:pPr>
            <a:r>
              <a:rPr lang="en-US"/>
              <a:t>Ensures adherence</a:t>
            </a:r>
            <a:endParaRPr/>
          </a:p>
        </p:txBody>
      </p:sp>
      <p:sp>
        <p:nvSpPr>
          <p:cNvPr id="871" name="Google Shape;871;p133"/>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Going Forward</a:t>
            </a:r>
            <a:endParaRPr/>
          </a:p>
        </p:txBody>
      </p:sp>
    </p:spTree>
  </p:cSld>
  <p:clrMapOvr>
    <a:masterClrMapping/>
  </p:clrMapOvr>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Shape 875"/>
        <p:cNvGrpSpPr/>
        <p:nvPr/>
      </p:nvGrpSpPr>
      <p:grpSpPr>
        <a:xfrm>
          <a:off x="0" y="0"/>
          <a:ext cx="0" cy="0"/>
          <a:chOff x="0" y="0"/>
          <a:chExt cx="0" cy="0"/>
        </a:xfrm>
      </p:grpSpPr>
      <p:sp>
        <p:nvSpPr>
          <p:cNvPr id="876" name="Google Shape;876;p134"/>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124</a:t>
            </a:fld>
            <a:endParaRPr/>
          </a:p>
        </p:txBody>
      </p:sp>
      <p:sp>
        <p:nvSpPr>
          <p:cNvPr id="877" name="Google Shape;877;p134"/>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marR="0" lvl="0" indent="-342900" algn="l" rtl="0">
              <a:lnSpc>
                <a:spcPct val="150000"/>
              </a:lnSpc>
              <a:spcBef>
                <a:spcPts val="640"/>
              </a:spcBef>
              <a:spcAft>
                <a:spcPts val="0"/>
              </a:spcAft>
              <a:buSzPts val="1800"/>
              <a:buChar char="•"/>
            </a:pPr>
            <a:r>
              <a:rPr lang="en-US"/>
              <a:t>TDD is here to stay</a:t>
            </a:r>
            <a:endParaRPr/>
          </a:p>
          <a:p>
            <a:pPr marL="914400" marR="0" lvl="1" indent="-342900" algn="l" rtl="0">
              <a:lnSpc>
                <a:spcPct val="150000"/>
              </a:lnSpc>
              <a:spcBef>
                <a:spcPts val="0"/>
              </a:spcBef>
              <a:spcAft>
                <a:spcPts val="0"/>
              </a:spcAft>
              <a:buSzPts val="1800"/>
              <a:buChar char="–"/>
            </a:pPr>
            <a:r>
              <a:rPr lang="en-US"/>
              <a:t>A satisfying and enriching practice that can dramatically increase the quality of your application</a:t>
            </a:r>
            <a:endParaRPr/>
          </a:p>
          <a:p>
            <a:pPr marL="457200" marR="0" lvl="0" indent="-342900" algn="l" rtl="0">
              <a:lnSpc>
                <a:spcPct val="150000"/>
              </a:lnSpc>
              <a:spcBef>
                <a:spcPts val="0"/>
              </a:spcBef>
              <a:spcAft>
                <a:spcPts val="0"/>
              </a:spcAft>
              <a:buSzPts val="1800"/>
              <a:buChar char="•"/>
            </a:pPr>
            <a:r>
              <a:rPr lang="en-US"/>
              <a:t>Diligent adherence to practice is required to succeed</a:t>
            </a:r>
            <a:endParaRPr/>
          </a:p>
          <a:p>
            <a:pPr marL="914400" marR="0" lvl="1" indent="-342900" algn="l" rtl="0">
              <a:lnSpc>
                <a:spcPct val="150000"/>
              </a:lnSpc>
              <a:spcBef>
                <a:spcPts val="0"/>
              </a:spcBef>
              <a:spcAft>
                <a:spcPts val="0"/>
              </a:spcAft>
              <a:buSzPts val="1800"/>
              <a:buChar char="–"/>
            </a:pPr>
            <a:r>
              <a:rPr lang="en-US"/>
              <a:t>But the benefits are worth it</a:t>
            </a:r>
            <a:endParaRPr/>
          </a:p>
        </p:txBody>
      </p:sp>
      <p:sp>
        <p:nvSpPr>
          <p:cNvPr id="878" name="Google Shape;878;p134"/>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Final Thoughts</a:t>
            </a:r>
            <a:endParaRPr/>
          </a:p>
        </p:txBody>
      </p:sp>
    </p:spTree>
  </p:cSld>
  <p:clrMapOvr>
    <a:masterClrMapping/>
  </p:clrMapOvr>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Shape 882"/>
        <p:cNvGrpSpPr/>
        <p:nvPr/>
      </p:nvGrpSpPr>
      <p:grpSpPr>
        <a:xfrm>
          <a:off x="0" y="0"/>
          <a:ext cx="0" cy="0"/>
          <a:chOff x="0" y="0"/>
          <a:chExt cx="0" cy="0"/>
        </a:xfrm>
      </p:grpSpPr>
      <p:sp>
        <p:nvSpPr>
          <p:cNvPr id="883" name="Google Shape;883;p135"/>
          <p:cNvSpPr txBox="1">
            <a:spLocks noGrp="1"/>
          </p:cNvSpPr>
          <p:nvPr>
            <p:ph type="title"/>
          </p:nvPr>
        </p:nvSpPr>
        <p:spPr>
          <a:xfrm>
            <a:off x="457200" y="205976"/>
            <a:ext cx="8229600" cy="6957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rgbClr val="3F3F3F"/>
              </a:buClr>
              <a:buFont typeface="Helvetica Neue"/>
              <a:buNone/>
            </a:pPr>
            <a:r>
              <a:rPr lang="en-US" sz="3600">
                <a:solidFill>
                  <a:srgbClr val="3F3F3F"/>
                </a:solidFill>
              </a:rPr>
              <a:t>RETROSPECTIVE</a:t>
            </a:r>
            <a:endParaRPr sz="3600" b="0" i="0" u="none" strike="noStrike" cap="none">
              <a:solidFill>
                <a:srgbClr val="3F3F3F"/>
              </a:solidFill>
              <a:latin typeface="Oswald"/>
              <a:ea typeface="Oswald"/>
              <a:cs typeface="Oswald"/>
              <a:sym typeface="Oswald"/>
            </a:endParaRPr>
          </a:p>
        </p:txBody>
      </p:sp>
      <p:pic>
        <p:nvPicPr>
          <p:cNvPr id="884" name="Google Shape;884;p135"/>
          <p:cNvPicPr preferRelativeResize="0"/>
          <p:nvPr/>
        </p:nvPicPr>
        <p:blipFill>
          <a:blip r:embed="rId3">
            <a:alphaModFix/>
          </a:blip>
          <a:stretch>
            <a:fillRect/>
          </a:stretch>
        </p:blipFill>
        <p:spPr>
          <a:xfrm>
            <a:off x="1998525" y="988725"/>
            <a:ext cx="5038051" cy="3778538"/>
          </a:xfrm>
          <a:prstGeom prst="rect">
            <a:avLst/>
          </a:prstGeom>
          <a:noFill/>
          <a:ln>
            <a:noFill/>
          </a:ln>
        </p:spPr>
      </p:pic>
    </p:spTree>
  </p:cSld>
  <p:clrMapOvr>
    <a:masterClrMapping/>
  </p:clrMapOvr>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Shape 888"/>
        <p:cNvGrpSpPr/>
        <p:nvPr/>
      </p:nvGrpSpPr>
      <p:grpSpPr>
        <a:xfrm>
          <a:off x="0" y="0"/>
          <a:ext cx="0" cy="0"/>
          <a:chOff x="0" y="0"/>
          <a:chExt cx="0" cy="0"/>
        </a:xfrm>
      </p:grpSpPr>
      <p:pic>
        <p:nvPicPr>
          <p:cNvPr id="889" name="Google Shape;889;p136"/>
          <p:cNvPicPr preferRelativeResize="0"/>
          <p:nvPr/>
        </p:nvPicPr>
        <p:blipFill>
          <a:blip r:embed="rId3">
            <a:alphaModFix/>
          </a:blip>
          <a:stretch>
            <a:fillRect/>
          </a:stretch>
        </p:blipFill>
        <p:spPr>
          <a:xfrm>
            <a:off x="1345700" y="-161562"/>
            <a:ext cx="6452598" cy="4462463"/>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23"/>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13</a:t>
            </a:fld>
            <a:endParaRPr/>
          </a:p>
        </p:txBody>
      </p:sp>
      <p:sp>
        <p:nvSpPr>
          <p:cNvPr id="130" name="Google Shape;130;p23"/>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marR="0" lvl="0" indent="-342900" algn="l" rtl="0">
              <a:lnSpc>
                <a:spcPct val="150000"/>
              </a:lnSpc>
              <a:spcBef>
                <a:spcPts val="0"/>
              </a:spcBef>
              <a:spcAft>
                <a:spcPts val="0"/>
              </a:spcAft>
              <a:buClr>
                <a:srgbClr val="3F3F3F"/>
              </a:buClr>
              <a:buSzPts val="1800"/>
              <a:buChar char="•"/>
            </a:pPr>
            <a:r>
              <a:rPr lang="en-US">
                <a:solidFill>
                  <a:srgbClr val="3F3F3F"/>
                </a:solidFill>
              </a:rPr>
              <a:t>TDD promotes better design</a:t>
            </a:r>
            <a:endParaRPr>
              <a:solidFill>
                <a:srgbClr val="3F3F3F"/>
              </a:solidFill>
            </a:endParaRPr>
          </a:p>
          <a:p>
            <a:pPr marL="914400" marR="0" lvl="1" indent="-342900" algn="l" rtl="0">
              <a:lnSpc>
                <a:spcPct val="150000"/>
              </a:lnSpc>
              <a:spcBef>
                <a:spcPts val="0"/>
              </a:spcBef>
              <a:spcAft>
                <a:spcPts val="0"/>
              </a:spcAft>
              <a:buClr>
                <a:srgbClr val="3F3F3F"/>
              </a:buClr>
              <a:buSzPts val="1800"/>
              <a:buChar char="–"/>
            </a:pPr>
            <a:r>
              <a:rPr lang="en-US">
                <a:solidFill>
                  <a:srgbClr val="3F3F3F"/>
                </a:solidFill>
              </a:rPr>
              <a:t>Teaches you how to design isolated pieces</a:t>
            </a:r>
            <a:endParaRPr>
              <a:solidFill>
                <a:srgbClr val="3F3F3F"/>
              </a:solidFill>
            </a:endParaRPr>
          </a:p>
          <a:p>
            <a:pPr marL="457200" marR="0" lvl="0" indent="-342900" algn="l" rtl="0">
              <a:lnSpc>
                <a:spcPct val="150000"/>
              </a:lnSpc>
              <a:spcBef>
                <a:spcPts val="0"/>
              </a:spcBef>
              <a:spcAft>
                <a:spcPts val="0"/>
              </a:spcAft>
              <a:buClr>
                <a:srgbClr val="3F3F3F"/>
              </a:buClr>
              <a:buSzPts val="1800"/>
              <a:buChar char="•"/>
            </a:pPr>
            <a:r>
              <a:rPr lang="en-US">
                <a:solidFill>
                  <a:srgbClr val="3F3F3F"/>
                </a:solidFill>
              </a:rPr>
              <a:t>Creates comprehensive developer-level documentation</a:t>
            </a:r>
            <a:endParaRPr>
              <a:solidFill>
                <a:srgbClr val="3F3F3F"/>
              </a:solidFill>
            </a:endParaRPr>
          </a:p>
          <a:p>
            <a:pPr marL="457200" marR="0" lvl="0" indent="-342900" algn="l" rtl="0">
              <a:lnSpc>
                <a:spcPct val="150000"/>
              </a:lnSpc>
              <a:spcBef>
                <a:spcPts val="0"/>
              </a:spcBef>
              <a:spcAft>
                <a:spcPts val="0"/>
              </a:spcAft>
              <a:buClr>
                <a:srgbClr val="3F3F3F"/>
              </a:buClr>
              <a:buSzPts val="1800"/>
              <a:buChar char="•"/>
            </a:pPr>
            <a:r>
              <a:rPr lang="en-US">
                <a:solidFill>
                  <a:srgbClr val="3F3F3F"/>
                </a:solidFill>
              </a:rPr>
              <a:t>Development pacing</a:t>
            </a:r>
            <a:endParaRPr>
              <a:solidFill>
                <a:srgbClr val="3F3F3F"/>
              </a:solidFill>
            </a:endParaRPr>
          </a:p>
          <a:p>
            <a:pPr marL="914400" marR="0" lvl="1" indent="-342900" algn="l" rtl="0">
              <a:lnSpc>
                <a:spcPct val="150000"/>
              </a:lnSpc>
              <a:spcBef>
                <a:spcPts val="0"/>
              </a:spcBef>
              <a:spcAft>
                <a:spcPts val="0"/>
              </a:spcAft>
              <a:buClr>
                <a:srgbClr val="3F3F3F"/>
              </a:buClr>
              <a:buSzPts val="1800"/>
              <a:buChar char="–"/>
            </a:pPr>
            <a:r>
              <a:rPr lang="en-US">
                <a:solidFill>
                  <a:srgbClr val="3F3F3F"/>
                </a:solidFill>
              </a:rPr>
              <a:t>Constant positive feedback</a:t>
            </a:r>
            <a:endParaRPr>
              <a:solidFill>
                <a:srgbClr val="3F3F3F"/>
              </a:solidFill>
            </a:endParaRPr>
          </a:p>
          <a:p>
            <a:pPr marL="914400" marR="0" lvl="1" indent="-342900" algn="l" rtl="0">
              <a:lnSpc>
                <a:spcPct val="150000"/>
              </a:lnSpc>
              <a:spcBef>
                <a:spcPts val="0"/>
              </a:spcBef>
              <a:spcAft>
                <a:spcPts val="0"/>
              </a:spcAft>
              <a:buClr>
                <a:srgbClr val="3F3F3F"/>
              </a:buClr>
              <a:buSzPts val="1800"/>
              <a:buChar char="–"/>
            </a:pPr>
            <a:r>
              <a:rPr lang="en-US">
                <a:solidFill>
                  <a:srgbClr val="3F3F3F"/>
                </a:solidFill>
              </a:rPr>
              <a:t>Pavlovian effect</a:t>
            </a:r>
            <a:endParaRPr>
              <a:solidFill>
                <a:srgbClr val="3F3F3F"/>
              </a:solidFill>
            </a:endParaRPr>
          </a:p>
          <a:p>
            <a:pPr marL="457200" lvl="0" indent="-342900" algn="l" rtl="0">
              <a:lnSpc>
                <a:spcPct val="150000"/>
              </a:lnSpc>
              <a:spcBef>
                <a:spcPts val="0"/>
              </a:spcBef>
              <a:spcAft>
                <a:spcPts val="0"/>
              </a:spcAft>
              <a:buClr>
                <a:srgbClr val="3F3F3F"/>
              </a:buClr>
              <a:buSzPts val="1800"/>
              <a:buChar char="•"/>
            </a:pPr>
            <a:r>
              <a:rPr lang="en-US">
                <a:solidFill>
                  <a:srgbClr val="3F3F3F"/>
                </a:solidFill>
              </a:rPr>
              <a:t>Tests are specifications!</a:t>
            </a:r>
            <a:endParaRPr>
              <a:solidFill>
                <a:srgbClr val="3F3F3F"/>
              </a:solidFill>
            </a:endParaRPr>
          </a:p>
          <a:p>
            <a:pPr marL="914400" lvl="1" indent="-342900" algn="l" rtl="0">
              <a:lnSpc>
                <a:spcPct val="150000"/>
              </a:lnSpc>
              <a:spcBef>
                <a:spcPts val="0"/>
              </a:spcBef>
              <a:spcAft>
                <a:spcPts val="0"/>
              </a:spcAft>
              <a:buClr>
                <a:srgbClr val="3F3F3F"/>
              </a:buClr>
              <a:buSzPts val="1800"/>
              <a:buChar char="–"/>
            </a:pPr>
            <a:r>
              <a:rPr lang="en-US">
                <a:solidFill>
                  <a:srgbClr val="3F3F3F"/>
                </a:solidFill>
              </a:rPr>
              <a:t>Should never build a system without specs</a:t>
            </a:r>
            <a:endParaRPr>
              <a:solidFill>
                <a:srgbClr val="3F3F3F"/>
              </a:solidFill>
            </a:endParaRPr>
          </a:p>
        </p:txBody>
      </p:sp>
      <p:sp>
        <p:nvSpPr>
          <p:cNvPr id="131" name="Google Shape;131;p23"/>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More Importantly...</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24"/>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14</a:t>
            </a:fld>
            <a:endParaRPr/>
          </a:p>
        </p:txBody>
      </p:sp>
      <p:sp>
        <p:nvSpPr>
          <p:cNvPr id="137" name="Google Shape;137;p24"/>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marR="0" lvl="0" indent="-342900" algn="l" rtl="0">
              <a:lnSpc>
                <a:spcPct val="150000"/>
              </a:lnSpc>
              <a:spcBef>
                <a:spcPts val="640"/>
              </a:spcBef>
              <a:spcAft>
                <a:spcPts val="0"/>
              </a:spcAft>
              <a:buSzPts val="1800"/>
              <a:buChar char="•"/>
            </a:pPr>
            <a:r>
              <a:rPr lang="en-US"/>
              <a:t>A skill which you must learn and practice</a:t>
            </a:r>
            <a:endParaRPr/>
          </a:p>
          <a:p>
            <a:pPr marL="914400" marR="0" lvl="1" indent="-342900" algn="l" rtl="0">
              <a:lnSpc>
                <a:spcPct val="150000"/>
              </a:lnSpc>
              <a:spcBef>
                <a:spcPts val="0"/>
              </a:spcBef>
              <a:spcAft>
                <a:spcPts val="0"/>
              </a:spcAft>
              <a:buSzPts val="1800"/>
              <a:buChar char="–"/>
            </a:pPr>
            <a:r>
              <a:rPr lang="en-US"/>
              <a:t>It should be initially awkward</a:t>
            </a:r>
            <a:endParaRPr/>
          </a:p>
          <a:p>
            <a:pPr marL="457200" marR="0" lvl="0" indent="-342900" algn="l" rtl="0">
              <a:lnSpc>
                <a:spcPct val="150000"/>
              </a:lnSpc>
              <a:spcBef>
                <a:spcPts val="0"/>
              </a:spcBef>
              <a:spcAft>
                <a:spcPts val="0"/>
              </a:spcAft>
              <a:buSzPts val="1800"/>
              <a:buChar char="•"/>
            </a:pPr>
            <a:r>
              <a:rPr lang="en-US"/>
              <a:t>Expect some level of addiction</a:t>
            </a:r>
            <a:endParaRPr/>
          </a:p>
          <a:p>
            <a:pPr marL="914400" marR="0" lvl="1" indent="-342900" algn="l" rtl="0">
              <a:lnSpc>
                <a:spcPct val="150000"/>
              </a:lnSpc>
              <a:spcBef>
                <a:spcPts val="0"/>
              </a:spcBef>
              <a:spcAft>
                <a:spcPts val="0"/>
              </a:spcAft>
              <a:buSzPts val="1800"/>
              <a:buChar char="–"/>
            </a:pPr>
            <a:r>
              <a:rPr lang="en-US"/>
              <a:t>Fast feedback &amp; Green Tests = more dopamine!</a:t>
            </a:r>
            <a:endParaRPr/>
          </a:p>
        </p:txBody>
      </p:sp>
      <p:sp>
        <p:nvSpPr>
          <p:cNvPr id="138" name="Google Shape;138;p24"/>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Doing TDD</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25"/>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15</a:t>
            </a:fld>
            <a:endParaRPr/>
          </a:p>
        </p:txBody>
      </p:sp>
      <p:sp>
        <p:nvSpPr>
          <p:cNvPr id="144" name="Google Shape;144;p25"/>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marR="0" lvl="0" indent="-342900" algn="l" rtl="0">
              <a:lnSpc>
                <a:spcPct val="150000"/>
              </a:lnSpc>
              <a:spcBef>
                <a:spcPts val="640"/>
              </a:spcBef>
              <a:spcAft>
                <a:spcPts val="0"/>
              </a:spcAft>
              <a:buSzPts val="1800"/>
              <a:buChar char="•"/>
            </a:pPr>
            <a:r>
              <a:rPr lang="en-US"/>
              <a:t>Takes twice as long</a:t>
            </a:r>
            <a:endParaRPr/>
          </a:p>
          <a:p>
            <a:pPr marL="914400" marR="0" lvl="1" indent="-342900" algn="l" rtl="0">
              <a:lnSpc>
                <a:spcPct val="150000"/>
              </a:lnSpc>
              <a:spcBef>
                <a:spcPts val="0"/>
              </a:spcBef>
              <a:spcAft>
                <a:spcPts val="0"/>
              </a:spcAft>
              <a:buSzPts val="1800"/>
              <a:buChar char="–"/>
            </a:pPr>
            <a:r>
              <a:rPr lang="en-US"/>
              <a:t>Reality: easily saves more time</a:t>
            </a:r>
            <a:endParaRPr/>
          </a:p>
          <a:p>
            <a:pPr marL="457200" marR="0" lvl="0" indent="-342900" algn="l" rtl="0">
              <a:lnSpc>
                <a:spcPct val="150000"/>
              </a:lnSpc>
              <a:spcBef>
                <a:spcPts val="0"/>
              </a:spcBef>
              <a:spcAft>
                <a:spcPts val="0"/>
              </a:spcAft>
              <a:buSzPts val="1800"/>
              <a:buChar char="•"/>
            </a:pPr>
            <a:r>
              <a:rPr lang="en-US"/>
              <a:t>Maintain test and code</a:t>
            </a:r>
            <a:endParaRPr/>
          </a:p>
          <a:p>
            <a:pPr marL="914400" marR="0" lvl="1" indent="-342900" algn="l" rtl="0">
              <a:lnSpc>
                <a:spcPct val="150000"/>
              </a:lnSpc>
              <a:spcBef>
                <a:spcPts val="0"/>
              </a:spcBef>
              <a:spcAft>
                <a:spcPts val="0"/>
              </a:spcAft>
              <a:buSzPts val="1800"/>
              <a:buChar char="–"/>
            </a:pPr>
            <a:r>
              <a:rPr lang="en-US"/>
              <a:t>Reality: beats maintaining written detailed docs</a:t>
            </a:r>
            <a:endParaRPr/>
          </a:p>
          <a:p>
            <a:pPr marL="457200" marR="0" lvl="0" indent="-342900" algn="l" rtl="0">
              <a:lnSpc>
                <a:spcPct val="150000"/>
              </a:lnSpc>
              <a:spcBef>
                <a:spcPts val="0"/>
              </a:spcBef>
              <a:spcAft>
                <a:spcPts val="0"/>
              </a:spcAft>
              <a:buSzPts val="1800"/>
              <a:buChar char="•"/>
            </a:pPr>
            <a:r>
              <a:rPr lang="en-US"/>
              <a:t>Not all that valuable - tough work is in the “wiring”</a:t>
            </a:r>
            <a:endParaRPr/>
          </a:p>
          <a:p>
            <a:pPr marL="914400" marR="0" lvl="1" indent="-342900" algn="l" rtl="0">
              <a:lnSpc>
                <a:spcPct val="150000"/>
              </a:lnSpc>
              <a:spcBef>
                <a:spcPts val="0"/>
              </a:spcBef>
              <a:spcAft>
                <a:spcPts val="0"/>
              </a:spcAft>
              <a:buSzPts val="1800"/>
              <a:buChar char="–"/>
            </a:pPr>
            <a:r>
              <a:rPr lang="en-US"/>
              <a:t>Reality: not if classes are designed correctly in the first place</a:t>
            </a:r>
            <a:endParaRPr/>
          </a:p>
        </p:txBody>
      </p:sp>
      <p:sp>
        <p:nvSpPr>
          <p:cNvPr id="145" name="Google Shape;145;p25"/>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TDD Costs (Perceived)</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26"/>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16</a:t>
            </a:fld>
            <a:endParaRPr/>
          </a:p>
        </p:txBody>
      </p:sp>
      <p:sp>
        <p:nvSpPr>
          <p:cNvPr id="151" name="Google Shape;151;p26"/>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marR="0" lvl="0" indent="-342900" algn="l" rtl="0">
              <a:lnSpc>
                <a:spcPct val="150000"/>
              </a:lnSpc>
              <a:spcBef>
                <a:spcPts val="640"/>
              </a:spcBef>
              <a:spcAft>
                <a:spcPts val="0"/>
              </a:spcAft>
              <a:buSzPts val="1800"/>
              <a:buChar char="•"/>
            </a:pPr>
            <a:r>
              <a:rPr lang="en-US"/>
              <a:t>Initial learning curve</a:t>
            </a:r>
            <a:endParaRPr/>
          </a:p>
          <a:p>
            <a:pPr marL="457200" marR="0" lvl="0" indent="-342900" algn="l" rtl="0">
              <a:lnSpc>
                <a:spcPct val="150000"/>
              </a:lnSpc>
              <a:spcBef>
                <a:spcPts val="0"/>
              </a:spcBef>
              <a:spcAft>
                <a:spcPts val="0"/>
              </a:spcAft>
              <a:buSzPts val="1800"/>
              <a:buChar char="•"/>
            </a:pPr>
            <a:r>
              <a:rPr lang="en-US"/>
              <a:t>Continual Learning:  </a:t>
            </a:r>
            <a:r>
              <a:rPr lang="en-US" i="1"/>
              <a:t>How do I test X?</a:t>
            </a:r>
            <a:endParaRPr i="1"/>
          </a:p>
          <a:p>
            <a:pPr marL="457200" marR="0" lvl="0" indent="-342900" algn="l" rtl="0">
              <a:lnSpc>
                <a:spcPct val="150000"/>
              </a:lnSpc>
              <a:spcBef>
                <a:spcPts val="0"/>
              </a:spcBef>
              <a:spcAft>
                <a:spcPts val="0"/>
              </a:spcAft>
              <a:buSzPts val="1800"/>
              <a:buChar char="•"/>
            </a:pPr>
            <a:r>
              <a:rPr lang="en-US"/>
              <a:t>Can promote overconfidence</a:t>
            </a:r>
            <a:endParaRPr/>
          </a:p>
          <a:p>
            <a:pPr marL="457200" marR="0" lvl="0" indent="-342900" algn="l" rtl="0">
              <a:lnSpc>
                <a:spcPct val="150000"/>
              </a:lnSpc>
              <a:spcBef>
                <a:spcPts val="0"/>
              </a:spcBef>
              <a:spcAft>
                <a:spcPts val="0"/>
              </a:spcAft>
              <a:buSzPts val="1800"/>
              <a:buChar char="•"/>
            </a:pPr>
            <a:r>
              <a:rPr lang="en-US"/>
              <a:t>Maintaining tests can be considerable work</a:t>
            </a:r>
            <a:endParaRPr/>
          </a:p>
        </p:txBody>
      </p:sp>
      <p:sp>
        <p:nvSpPr>
          <p:cNvPr id="152" name="Google Shape;152;p26"/>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TDD Costs (Real)</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27"/>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17</a:t>
            </a:fld>
            <a:endParaRPr/>
          </a:p>
        </p:txBody>
      </p:sp>
      <p:sp>
        <p:nvSpPr>
          <p:cNvPr id="158" name="Google Shape;158;p27"/>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marR="0" lvl="0" indent="-342900" algn="l" rtl="0">
              <a:lnSpc>
                <a:spcPct val="150000"/>
              </a:lnSpc>
              <a:spcBef>
                <a:spcPts val="640"/>
              </a:spcBef>
              <a:spcAft>
                <a:spcPts val="0"/>
              </a:spcAft>
              <a:buSzPts val="1800"/>
              <a:buChar char="•"/>
            </a:pPr>
            <a:r>
              <a:rPr lang="en-US"/>
              <a:t>Higher confidence levels</a:t>
            </a:r>
            <a:endParaRPr/>
          </a:p>
          <a:p>
            <a:pPr marL="914400" marR="0" lvl="1" indent="-342900" algn="l" rtl="0">
              <a:lnSpc>
                <a:spcPct val="150000"/>
              </a:lnSpc>
              <a:spcBef>
                <a:spcPts val="0"/>
              </a:spcBef>
              <a:spcAft>
                <a:spcPts val="0"/>
              </a:spcAft>
              <a:buSzPts val="1800"/>
              <a:buChar char="–"/>
            </a:pPr>
            <a:r>
              <a:rPr lang="en-US"/>
              <a:t>Continual feedback; Pavlovian response</a:t>
            </a:r>
            <a:endParaRPr/>
          </a:p>
          <a:p>
            <a:pPr marL="914400" marR="0" lvl="1" indent="-342900" algn="l" rtl="0">
              <a:lnSpc>
                <a:spcPct val="150000"/>
              </a:lnSpc>
              <a:spcBef>
                <a:spcPts val="0"/>
              </a:spcBef>
              <a:spcAft>
                <a:spcPts val="0"/>
              </a:spcAft>
              <a:buSzPts val="1800"/>
              <a:buChar char="–"/>
            </a:pPr>
            <a:r>
              <a:rPr lang="en-US"/>
              <a:t>Eases introduction of new functionality</a:t>
            </a:r>
            <a:endParaRPr/>
          </a:p>
          <a:p>
            <a:pPr marL="914400" marR="0" lvl="1" indent="-342900" algn="l" rtl="0">
              <a:lnSpc>
                <a:spcPct val="150000"/>
              </a:lnSpc>
              <a:spcBef>
                <a:spcPts val="0"/>
              </a:spcBef>
              <a:spcAft>
                <a:spcPts val="0"/>
              </a:spcAft>
              <a:buSzPts val="1800"/>
              <a:buChar char="–"/>
            </a:pPr>
            <a:r>
              <a:rPr lang="en-US"/>
              <a:t>Allows for refactoring with impunity</a:t>
            </a:r>
            <a:endParaRPr/>
          </a:p>
          <a:p>
            <a:pPr marL="457200" marR="0" lvl="0" indent="-342900" algn="l" rtl="0">
              <a:lnSpc>
                <a:spcPct val="150000"/>
              </a:lnSpc>
              <a:spcBef>
                <a:spcPts val="0"/>
              </a:spcBef>
              <a:spcAft>
                <a:spcPts val="0"/>
              </a:spcAft>
              <a:buSzPts val="1800"/>
              <a:buChar char="•"/>
            </a:pPr>
            <a:r>
              <a:rPr lang="en-US"/>
              <a:t>Continual progress: add value...</a:t>
            </a:r>
            <a:endParaRPr/>
          </a:p>
          <a:p>
            <a:pPr marL="914400" marR="0" lvl="1" indent="-342900" algn="l" rtl="0">
              <a:lnSpc>
                <a:spcPct val="150000"/>
              </a:lnSpc>
              <a:spcBef>
                <a:spcPts val="0"/>
              </a:spcBef>
              <a:spcAft>
                <a:spcPts val="0"/>
              </a:spcAft>
              <a:buSzPts val="1800"/>
              <a:buChar char="–"/>
            </a:pPr>
            <a:r>
              <a:rPr lang="en-US"/>
              <a:t>Add value every programming session, every few minutes</a:t>
            </a:r>
            <a:endParaRPr/>
          </a:p>
          <a:p>
            <a:pPr marL="914400" marR="0" lvl="1" indent="-342900" algn="l" rtl="0">
              <a:lnSpc>
                <a:spcPct val="150000"/>
              </a:lnSpc>
              <a:spcBef>
                <a:spcPts val="0"/>
              </a:spcBef>
              <a:spcAft>
                <a:spcPts val="0"/>
              </a:spcAft>
              <a:buSzPts val="1800"/>
              <a:buChar char="–"/>
            </a:pPr>
            <a:r>
              <a:rPr lang="en-US"/>
              <a:t>Avoid going too astray</a:t>
            </a:r>
            <a:endParaRPr/>
          </a:p>
        </p:txBody>
      </p:sp>
      <p:sp>
        <p:nvSpPr>
          <p:cNvPr id="159" name="Google Shape;159;p27"/>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TDD Rewards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28"/>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18</a:t>
            </a:fld>
            <a:endParaRPr/>
          </a:p>
        </p:txBody>
      </p:sp>
      <p:sp>
        <p:nvSpPr>
          <p:cNvPr id="165" name="Google Shape;165;p28"/>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640"/>
              </a:spcBef>
              <a:spcAft>
                <a:spcPts val="0"/>
              </a:spcAft>
              <a:buClr>
                <a:srgbClr val="000000"/>
              </a:buClr>
              <a:buSzPts val="1800"/>
              <a:buChar char="•"/>
            </a:pPr>
            <a:r>
              <a:rPr lang="en-US">
                <a:solidFill>
                  <a:srgbClr val="000000"/>
                </a:solidFill>
              </a:rPr>
              <a:t>Test everything that could possibly break.</a:t>
            </a:r>
            <a:endParaRPr>
              <a:solidFill>
                <a:srgbClr val="000000"/>
              </a:solidFill>
            </a:endParaRPr>
          </a:p>
          <a:p>
            <a:pPr marL="457200" lvl="0" indent="-342900" algn="l" rtl="0">
              <a:lnSpc>
                <a:spcPct val="150000"/>
              </a:lnSpc>
              <a:spcBef>
                <a:spcPts val="0"/>
              </a:spcBef>
              <a:spcAft>
                <a:spcPts val="0"/>
              </a:spcAft>
              <a:buClr>
                <a:srgbClr val="000000"/>
              </a:buClr>
              <a:buSzPts val="1800"/>
              <a:buChar char="•"/>
            </a:pPr>
            <a:r>
              <a:rPr lang="en-US">
                <a:solidFill>
                  <a:srgbClr val="000000"/>
                </a:solidFill>
              </a:rPr>
              <a:t>Do not write any production code until you have written the code that will test it.</a:t>
            </a:r>
            <a:endParaRPr>
              <a:solidFill>
                <a:srgbClr val="000000"/>
              </a:solidFill>
            </a:endParaRPr>
          </a:p>
          <a:p>
            <a:pPr marL="457200" lvl="0" indent="-342900" algn="l" rtl="0">
              <a:lnSpc>
                <a:spcPct val="150000"/>
              </a:lnSpc>
              <a:spcBef>
                <a:spcPts val="0"/>
              </a:spcBef>
              <a:spcAft>
                <a:spcPts val="0"/>
              </a:spcAft>
              <a:buClr>
                <a:srgbClr val="000000"/>
              </a:buClr>
              <a:buSzPts val="1800"/>
              <a:buChar char="•"/>
            </a:pPr>
            <a:r>
              <a:rPr lang="en-US">
                <a:solidFill>
                  <a:srgbClr val="000000"/>
                </a:solidFill>
              </a:rPr>
              <a:t>Code is not checked in until 100% of unit tests run.</a:t>
            </a:r>
            <a:endParaRPr>
              <a:solidFill>
                <a:srgbClr val="000000"/>
              </a:solidFill>
            </a:endParaRPr>
          </a:p>
        </p:txBody>
      </p:sp>
      <p:sp>
        <p:nvSpPr>
          <p:cNvPr id="166" name="Google Shape;166;p28"/>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The Implied Rules of TDD</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29"/>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19</a:t>
            </a:fld>
            <a:endParaRPr/>
          </a:p>
        </p:txBody>
      </p:sp>
      <p:sp>
        <p:nvSpPr>
          <p:cNvPr id="172" name="Google Shape;172;p29"/>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0" lvl="0" indent="0" algn="l" rtl="0">
              <a:lnSpc>
                <a:spcPct val="100000"/>
              </a:lnSpc>
              <a:spcBef>
                <a:spcPts val="640"/>
              </a:spcBef>
              <a:spcAft>
                <a:spcPts val="0"/>
              </a:spcAft>
              <a:buNone/>
            </a:pPr>
            <a:endParaRPr sz="1800">
              <a:latin typeface="Avenir"/>
              <a:ea typeface="Avenir"/>
              <a:cs typeface="Avenir"/>
              <a:sym typeface="Avenir"/>
            </a:endParaRPr>
          </a:p>
          <a:p>
            <a:pPr marL="457200" lvl="0" indent="-342900" algn="l" rtl="0">
              <a:lnSpc>
                <a:spcPct val="100000"/>
              </a:lnSpc>
              <a:spcBef>
                <a:spcPts val="640"/>
              </a:spcBef>
              <a:spcAft>
                <a:spcPts val="0"/>
              </a:spcAft>
              <a:buClr>
                <a:srgbClr val="CC0000"/>
              </a:buClr>
              <a:buSzPts val="1800"/>
              <a:buFont typeface="Avenir"/>
              <a:buAutoNum type="arabicPeriod"/>
            </a:pPr>
            <a:r>
              <a:rPr lang="en-US" sz="1800">
                <a:solidFill>
                  <a:srgbClr val="CC0000"/>
                </a:solidFill>
                <a:latin typeface="Avenir"/>
                <a:ea typeface="Avenir"/>
                <a:cs typeface="Avenir"/>
                <a:sym typeface="Avenir"/>
              </a:rPr>
              <a:t>You may not write production code unless you’ve first written a failing unit test.</a:t>
            </a:r>
            <a:endParaRPr sz="1800">
              <a:solidFill>
                <a:srgbClr val="CC0000"/>
              </a:solidFill>
              <a:latin typeface="Avenir"/>
              <a:ea typeface="Avenir"/>
              <a:cs typeface="Avenir"/>
              <a:sym typeface="Avenir"/>
            </a:endParaRPr>
          </a:p>
          <a:p>
            <a:pPr marL="457200" lvl="0" indent="0" algn="l" rtl="0">
              <a:lnSpc>
                <a:spcPct val="100000"/>
              </a:lnSpc>
              <a:spcBef>
                <a:spcPts val="640"/>
              </a:spcBef>
              <a:spcAft>
                <a:spcPts val="0"/>
              </a:spcAft>
              <a:buNone/>
            </a:pPr>
            <a:endParaRPr sz="1800">
              <a:latin typeface="Avenir"/>
              <a:ea typeface="Avenir"/>
              <a:cs typeface="Avenir"/>
              <a:sym typeface="Avenir"/>
            </a:endParaRPr>
          </a:p>
          <a:p>
            <a:pPr marL="457200" lvl="0" indent="-342900" algn="l" rtl="0">
              <a:lnSpc>
                <a:spcPct val="100000"/>
              </a:lnSpc>
              <a:spcBef>
                <a:spcPts val="640"/>
              </a:spcBef>
              <a:spcAft>
                <a:spcPts val="0"/>
              </a:spcAft>
              <a:buClr>
                <a:srgbClr val="6AA84F"/>
              </a:buClr>
              <a:buSzPts val="1800"/>
              <a:buFont typeface="Avenir"/>
              <a:buAutoNum type="arabicPeriod"/>
            </a:pPr>
            <a:r>
              <a:rPr lang="en-US" sz="1800">
                <a:solidFill>
                  <a:srgbClr val="6AA84F"/>
                </a:solidFill>
                <a:latin typeface="Avenir"/>
                <a:ea typeface="Avenir"/>
                <a:cs typeface="Avenir"/>
                <a:sym typeface="Avenir"/>
              </a:rPr>
              <a:t>You may not write more of a unit test than is sufficient to fail.</a:t>
            </a:r>
            <a:endParaRPr sz="1800">
              <a:solidFill>
                <a:srgbClr val="6AA84F"/>
              </a:solidFill>
              <a:latin typeface="Avenir"/>
              <a:ea typeface="Avenir"/>
              <a:cs typeface="Avenir"/>
              <a:sym typeface="Avenir"/>
            </a:endParaRPr>
          </a:p>
          <a:p>
            <a:pPr marL="457200" lvl="0" indent="0" algn="l" rtl="0">
              <a:lnSpc>
                <a:spcPct val="100000"/>
              </a:lnSpc>
              <a:spcBef>
                <a:spcPts val="640"/>
              </a:spcBef>
              <a:spcAft>
                <a:spcPts val="0"/>
              </a:spcAft>
              <a:buNone/>
            </a:pPr>
            <a:endParaRPr sz="1800">
              <a:latin typeface="Avenir"/>
              <a:ea typeface="Avenir"/>
              <a:cs typeface="Avenir"/>
              <a:sym typeface="Avenir"/>
            </a:endParaRPr>
          </a:p>
          <a:p>
            <a:pPr marL="457200" lvl="0" indent="-342900" algn="l" rtl="0">
              <a:lnSpc>
                <a:spcPct val="100000"/>
              </a:lnSpc>
              <a:spcBef>
                <a:spcPts val="640"/>
              </a:spcBef>
              <a:spcAft>
                <a:spcPts val="0"/>
              </a:spcAft>
              <a:buClr>
                <a:srgbClr val="3C78D8"/>
              </a:buClr>
              <a:buSzPts val="1800"/>
              <a:buFont typeface="Avenir"/>
              <a:buAutoNum type="arabicPeriod"/>
            </a:pPr>
            <a:r>
              <a:rPr lang="en-US" sz="1800">
                <a:solidFill>
                  <a:srgbClr val="3C78D8"/>
                </a:solidFill>
                <a:latin typeface="Avenir"/>
                <a:ea typeface="Avenir"/>
                <a:cs typeface="Avenir"/>
                <a:sym typeface="Avenir"/>
              </a:rPr>
              <a:t>You may not write more production code than is sufficient to make the failing unit test pass.</a:t>
            </a:r>
            <a:endParaRPr sz="1800">
              <a:solidFill>
                <a:srgbClr val="3C78D8"/>
              </a:solidFill>
              <a:latin typeface="Avenir"/>
              <a:ea typeface="Avenir"/>
              <a:cs typeface="Avenir"/>
              <a:sym typeface="Avenir"/>
            </a:endParaRPr>
          </a:p>
        </p:txBody>
      </p:sp>
      <p:sp>
        <p:nvSpPr>
          <p:cNvPr id="173" name="Google Shape;173;p29"/>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trike="sngStrike"/>
              <a:t>The three laws of robotics</a:t>
            </a:r>
            <a:r>
              <a:rPr lang="en-US"/>
              <a:t> The Three Laws of TDD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94"/>
        <p:cNvGrpSpPr/>
        <p:nvPr/>
      </p:nvGrpSpPr>
      <p:grpSpPr>
        <a:xfrm>
          <a:off x="0" y="0"/>
          <a:ext cx="0" cy="0"/>
          <a:chOff x="0" y="0"/>
          <a:chExt cx="0" cy="0"/>
        </a:xfrm>
      </p:grpSpPr>
      <p:sp useBgFill="1">
        <p:nvSpPr>
          <p:cNvPr id="102" name="Rectangle 101">
            <a:extLst>
              <a:ext uri="{FF2B5EF4-FFF2-40B4-BE49-F238E27FC236}">
                <a16:creationId xmlns:a16="http://schemas.microsoft.com/office/drawing/2014/main" id="{F35DB090-93B5-4581-8D71-BB3839684B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Freeform: Shape 103">
            <a:extLst>
              <a:ext uri="{FF2B5EF4-FFF2-40B4-BE49-F238E27FC236}">
                <a16:creationId xmlns:a16="http://schemas.microsoft.com/office/drawing/2014/main" id="{A0DE92DF-4769-4DE9-93FD-EE31271850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39714" y="0"/>
            <a:ext cx="5604286" cy="5143500"/>
          </a:xfrm>
          <a:custGeom>
            <a:avLst/>
            <a:gdLst>
              <a:gd name="connsiteX0" fmla="*/ 1232666 w 7472381"/>
              <a:gd name="connsiteY0" fmla="*/ 0 h 6886575"/>
              <a:gd name="connsiteX1" fmla="*/ 7472381 w 7472381"/>
              <a:gd name="connsiteY1" fmla="*/ 0 h 6886575"/>
              <a:gd name="connsiteX2" fmla="*/ 7472381 w 7472381"/>
              <a:gd name="connsiteY2" fmla="*/ 814388 h 6886575"/>
              <a:gd name="connsiteX3" fmla="*/ 7472381 w 7472381"/>
              <a:gd name="connsiteY3" fmla="*/ 6411516 h 6886575"/>
              <a:gd name="connsiteX4" fmla="*/ 7472381 w 7472381"/>
              <a:gd name="connsiteY4" fmla="*/ 6886575 h 6886575"/>
              <a:gd name="connsiteX5" fmla="*/ 6992676 w 7472381"/>
              <a:gd name="connsiteY5" fmla="*/ 6886575 h 6886575"/>
              <a:gd name="connsiteX6" fmla="*/ 1946893 w 7472381"/>
              <a:gd name="connsiteY6" fmla="*/ 6886575 h 6886575"/>
              <a:gd name="connsiteX7" fmla="*/ 1506276 w 7472381"/>
              <a:gd name="connsiteY7" fmla="*/ 6686550 h 6886575"/>
              <a:gd name="connsiteX8" fmla="*/ 1314394 w 7472381"/>
              <a:gd name="connsiteY8" fmla="*/ 6457949 h 6886575"/>
              <a:gd name="connsiteX9" fmla="*/ 1246880 w 7472381"/>
              <a:gd name="connsiteY9" fmla="*/ 6393656 h 6886575"/>
              <a:gd name="connsiteX10" fmla="*/ 1079872 w 7472381"/>
              <a:gd name="connsiteY10" fmla="*/ 6307931 h 6886575"/>
              <a:gd name="connsiteX11" fmla="*/ 788495 w 7472381"/>
              <a:gd name="connsiteY11" fmla="*/ 6125765 h 6886575"/>
              <a:gd name="connsiteX12" fmla="*/ 895097 w 7472381"/>
              <a:gd name="connsiteY12" fmla="*/ 6082903 h 6886575"/>
              <a:gd name="connsiteX13" fmla="*/ 1204239 w 7472381"/>
              <a:gd name="connsiteY13" fmla="*/ 6193631 h 6886575"/>
              <a:gd name="connsiteX14" fmla="*/ 1428102 w 7472381"/>
              <a:gd name="connsiteY14" fmla="*/ 6222206 h 6886575"/>
              <a:gd name="connsiteX15" fmla="*/ 1111852 w 7472381"/>
              <a:gd name="connsiteY15" fmla="*/ 6029325 h 6886575"/>
              <a:gd name="connsiteX16" fmla="*/ 806262 w 7472381"/>
              <a:gd name="connsiteY16" fmla="*/ 5779294 h 6886575"/>
              <a:gd name="connsiteX17" fmla="*/ 1040785 w 7472381"/>
              <a:gd name="connsiteY17" fmla="*/ 5825728 h 6886575"/>
              <a:gd name="connsiteX18" fmla="*/ 1051445 w 7472381"/>
              <a:gd name="connsiteY18" fmla="*/ 5793581 h 6886575"/>
              <a:gd name="connsiteX19" fmla="*/ 845349 w 7472381"/>
              <a:gd name="connsiteY19" fmla="*/ 5497115 h 6886575"/>
              <a:gd name="connsiteX20" fmla="*/ 745855 w 7472381"/>
              <a:gd name="connsiteY20" fmla="*/ 5375672 h 6886575"/>
              <a:gd name="connsiteX21" fmla="*/ 291024 w 7472381"/>
              <a:gd name="connsiteY21" fmla="*/ 5014913 h 6886575"/>
              <a:gd name="connsiteX22" fmla="*/ 724535 w 7472381"/>
              <a:gd name="connsiteY22" fmla="*/ 5175647 h 6886575"/>
              <a:gd name="connsiteX23" fmla="*/ 276811 w 7472381"/>
              <a:gd name="connsiteY23" fmla="*/ 4825603 h 6886575"/>
              <a:gd name="connsiteX24" fmla="*/ 60055 w 7472381"/>
              <a:gd name="connsiteY24" fmla="*/ 4697016 h 6886575"/>
              <a:gd name="connsiteX25" fmla="*/ 6755 w 7472381"/>
              <a:gd name="connsiteY25" fmla="*/ 4622006 h 6886575"/>
              <a:gd name="connsiteX26" fmla="*/ 102696 w 7472381"/>
              <a:gd name="connsiteY26" fmla="*/ 4604146 h 6886575"/>
              <a:gd name="connsiteX27" fmla="*/ 397625 w 7472381"/>
              <a:gd name="connsiteY27" fmla="*/ 4632722 h 6886575"/>
              <a:gd name="connsiteX28" fmla="*/ 31628 w 7472381"/>
              <a:gd name="connsiteY28" fmla="*/ 4396978 h 6886575"/>
              <a:gd name="connsiteX29" fmla="*/ 305237 w 7472381"/>
              <a:gd name="connsiteY29" fmla="*/ 4432697 h 6886575"/>
              <a:gd name="connsiteX30" fmla="*/ 383412 w 7472381"/>
              <a:gd name="connsiteY30" fmla="*/ 4339828 h 6886575"/>
              <a:gd name="connsiteX31" fmla="*/ 511333 w 7472381"/>
              <a:gd name="connsiteY31" fmla="*/ 4189810 h 6886575"/>
              <a:gd name="connsiteX32" fmla="*/ 600167 w 7472381"/>
              <a:gd name="connsiteY32" fmla="*/ 4107656 h 6886575"/>
              <a:gd name="connsiteX33" fmla="*/ 635701 w 7472381"/>
              <a:gd name="connsiteY33" fmla="*/ 3843337 h 6886575"/>
              <a:gd name="connsiteX34" fmla="*/ 561080 w 7472381"/>
              <a:gd name="connsiteY34" fmla="*/ 3554015 h 6886575"/>
              <a:gd name="connsiteX35" fmla="*/ 354985 w 7472381"/>
              <a:gd name="connsiteY35" fmla="*/ 3407569 h 6886575"/>
              <a:gd name="connsiteX36" fmla="*/ 415392 w 7472381"/>
              <a:gd name="connsiteY36" fmla="*/ 3243263 h 6886575"/>
              <a:gd name="connsiteX37" fmla="*/ 852456 w 7472381"/>
              <a:gd name="connsiteY37" fmla="*/ 3343275 h 6886575"/>
              <a:gd name="connsiteX38" fmla="*/ 202190 w 7472381"/>
              <a:gd name="connsiteY38" fmla="*/ 2953940 h 6886575"/>
              <a:gd name="connsiteX39" fmla="*/ 312344 w 7472381"/>
              <a:gd name="connsiteY39" fmla="*/ 2936081 h 6886575"/>
              <a:gd name="connsiteX40" fmla="*/ 706768 w 7472381"/>
              <a:gd name="connsiteY40" fmla="*/ 2714625 h 6886575"/>
              <a:gd name="connsiteX41" fmla="*/ 728088 w 7472381"/>
              <a:gd name="connsiteY41" fmla="*/ 2703909 h 6886575"/>
              <a:gd name="connsiteX42" fmla="*/ 795602 w 7472381"/>
              <a:gd name="connsiteY42" fmla="*/ 2564606 h 6886575"/>
              <a:gd name="connsiteX43" fmla="*/ 1008804 w 7472381"/>
              <a:gd name="connsiteY43" fmla="*/ 2543175 h 6886575"/>
              <a:gd name="connsiteX44" fmla="*/ 1186473 w 7472381"/>
              <a:gd name="connsiteY44" fmla="*/ 2575322 h 6886575"/>
              <a:gd name="connsiteX45" fmla="*/ 1378355 w 7472381"/>
              <a:gd name="connsiteY45" fmla="*/ 2536031 h 6886575"/>
              <a:gd name="connsiteX46" fmla="*/ 1548916 w 7472381"/>
              <a:gd name="connsiteY46" fmla="*/ 2553891 h 6886575"/>
              <a:gd name="connsiteX47" fmla="*/ 1694604 w 7472381"/>
              <a:gd name="connsiteY47" fmla="*/ 2528888 h 6886575"/>
              <a:gd name="connsiteX48" fmla="*/ 1552469 w 7472381"/>
              <a:gd name="connsiteY48" fmla="*/ 2411015 h 6886575"/>
              <a:gd name="connsiteX49" fmla="*/ 1353481 w 7472381"/>
              <a:gd name="connsiteY49" fmla="*/ 2411015 h 6886575"/>
              <a:gd name="connsiteX50" fmla="*/ 1211346 w 7472381"/>
              <a:gd name="connsiteY50" fmla="*/ 2336007 h 6886575"/>
              <a:gd name="connsiteX51" fmla="*/ 1076318 w 7472381"/>
              <a:gd name="connsiteY51" fmla="*/ 2200275 h 6886575"/>
              <a:gd name="connsiteX52" fmla="*/ 600167 w 7472381"/>
              <a:gd name="connsiteY52" fmla="*/ 1982390 h 6886575"/>
              <a:gd name="connsiteX53" fmla="*/ 514886 w 7472381"/>
              <a:gd name="connsiteY53" fmla="*/ 1900238 h 6886575"/>
              <a:gd name="connsiteX54" fmla="*/ 1872273 w 7472381"/>
              <a:gd name="connsiteY54" fmla="*/ 2218135 h 6886575"/>
              <a:gd name="connsiteX55" fmla="*/ 1452975 w 7472381"/>
              <a:gd name="connsiteY55" fmla="*/ 2085975 h 6886575"/>
              <a:gd name="connsiteX56" fmla="*/ 1737245 w 7472381"/>
              <a:gd name="connsiteY56" fmla="*/ 2110978 h 6886575"/>
              <a:gd name="connsiteX57" fmla="*/ 1893593 w 7472381"/>
              <a:gd name="connsiteY57" fmla="*/ 2021681 h 6886575"/>
              <a:gd name="connsiteX58" fmla="*/ 1893593 w 7472381"/>
              <a:gd name="connsiteY58" fmla="*/ 1993106 h 6886575"/>
              <a:gd name="connsiteX59" fmla="*/ 1776332 w 7472381"/>
              <a:gd name="connsiteY59" fmla="*/ 1910953 h 6886575"/>
              <a:gd name="connsiteX60" fmla="*/ 1708818 w 7472381"/>
              <a:gd name="connsiteY60" fmla="*/ 1857375 h 6886575"/>
              <a:gd name="connsiteX61" fmla="*/ 1524043 w 7472381"/>
              <a:gd name="connsiteY61" fmla="*/ 1664493 h 6886575"/>
              <a:gd name="connsiteX62" fmla="*/ 1655517 w 7472381"/>
              <a:gd name="connsiteY62" fmla="*/ 1643062 h 6886575"/>
              <a:gd name="connsiteX63" fmla="*/ 1705264 w 7472381"/>
              <a:gd name="connsiteY63" fmla="*/ 1603772 h 6886575"/>
              <a:gd name="connsiteX64" fmla="*/ 1669731 w 7472381"/>
              <a:gd name="connsiteY64" fmla="*/ 1546622 h 6886575"/>
              <a:gd name="connsiteX65" fmla="*/ 1261093 w 7472381"/>
              <a:gd name="connsiteY65" fmla="*/ 1371600 h 6886575"/>
              <a:gd name="connsiteX66" fmla="*/ 1229113 w 7472381"/>
              <a:gd name="connsiteY66" fmla="*/ 1235869 h 6886575"/>
              <a:gd name="connsiteX67" fmla="*/ 1307287 w 7472381"/>
              <a:gd name="connsiteY67" fmla="*/ 1214437 h 6886575"/>
              <a:gd name="connsiteX68" fmla="*/ 1396121 w 7472381"/>
              <a:gd name="connsiteY68" fmla="*/ 1225153 h 6886575"/>
              <a:gd name="connsiteX69" fmla="*/ 1325054 w 7472381"/>
              <a:gd name="connsiteY69" fmla="*/ 1117997 h 6886575"/>
              <a:gd name="connsiteX70" fmla="*/ 1037231 w 7472381"/>
              <a:gd name="connsiteY70" fmla="*/ 1010841 h 6886575"/>
              <a:gd name="connsiteX71" fmla="*/ 983931 w 7472381"/>
              <a:gd name="connsiteY71" fmla="*/ 953690 h 6886575"/>
              <a:gd name="connsiteX72" fmla="*/ 1054998 w 7472381"/>
              <a:gd name="connsiteY72" fmla="*/ 925115 h 6886575"/>
              <a:gd name="connsiteX73" fmla="*/ 1108299 w 7472381"/>
              <a:gd name="connsiteY73" fmla="*/ 914400 h 6886575"/>
              <a:gd name="connsiteX74" fmla="*/ 6755 w 7472381"/>
              <a:gd name="connsiteY74" fmla="*/ 467915 h 6886575"/>
              <a:gd name="connsiteX75" fmla="*/ 255490 w 7472381"/>
              <a:gd name="connsiteY75" fmla="*/ 464344 h 6886575"/>
              <a:gd name="connsiteX76" fmla="*/ 500673 w 7472381"/>
              <a:gd name="connsiteY76" fmla="*/ 535781 h 6886575"/>
              <a:gd name="connsiteX77" fmla="*/ 760069 w 7472381"/>
              <a:gd name="connsiteY77" fmla="*/ 525066 h 6886575"/>
              <a:gd name="connsiteX78" fmla="*/ 1005251 w 7472381"/>
              <a:gd name="connsiteY78" fmla="*/ 560785 h 6886575"/>
              <a:gd name="connsiteX79" fmla="*/ 1218453 w 7472381"/>
              <a:gd name="connsiteY79" fmla="*/ 560785 h 6886575"/>
              <a:gd name="connsiteX80" fmla="*/ 1019464 w 7472381"/>
              <a:gd name="connsiteY80" fmla="*/ 507206 h 6886575"/>
              <a:gd name="connsiteX81" fmla="*/ 944844 w 7472381"/>
              <a:gd name="connsiteY81" fmla="*/ 417909 h 6886575"/>
              <a:gd name="connsiteX82" fmla="*/ 969717 w 7472381"/>
              <a:gd name="connsiteY82" fmla="*/ 335757 h 6886575"/>
              <a:gd name="connsiteX83" fmla="*/ 1051445 w 7472381"/>
              <a:gd name="connsiteY83" fmla="*/ 360759 h 6886575"/>
              <a:gd name="connsiteX84" fmla="*/ 1147386 w 7472381"/>
              <a:gd name="connsiteY84" fmla="*/ 453629 h 6886575"/>
              <a:gd name="connsiteX85" fmla="*/ 1168706 w 7472381"/>
              <a:gd name="connsiteY85" fmla="*/ 396478 h 6886575"/>
              <a:gd name="connsiteX86" fmla="*/ 1225560 w 7472381"/>
              <a:gd name="connsiteY86" fmla="*/ 353615 h 6886575"/>
              <a:gd name="connsiteX87" fmla="*/ 1552469 w 7472381"/>
              <a:gd name="connsiteY87" fmla="*/ 375047 h 6886575"/>
              <a:gd name="connsiteX88" fmla="*/ 1335714 w 7472381"/>
              <a:gd name="connsiteY88" fmla="*/ 192881 h 6886575"/>
              <a:gd name="connsiteX89" fmla="*/ 1197133 w 7472381"/>
              <a:gd name="connsiteY89" fmla="*/ 164306 h 6886575"/>
              <a:gd name="connsiteX90" fmla="*/ 1165153 w 7472381"/>
              <a:gd name="connsiteY90" fmla="*/ 89297 h 6886575"/>
              <a:gd name="connsiteX91" fmla="*/ 1229113 w 7472381"/>
              <a:gd name="connsiteY91" fmla="*/ 71437 h 6886575"/>
              <a:gd name="connsiteX92" fmla="*/ 1548916 w 7472381"/>
              <a:gd name="connsiteY92" fmla="*/ 135731 h 6886575"/>
              <a:gd name="connsiteX93" fmla="*/ 1602217 w 7472381"/>
              <a:gd name="connsiteY93" fmla="*/ 110728 h 6886575"/>
              <a:gd name="connsiteX94" fmla="*/ 1232666 w 7472381"/>
              <a:gd name="connsiteY94" fmla="*/ 0 h 6886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7472381" h="6886575">
                <a:moveTo>
                  <a:pt x="1232666" y="0"/>
                </a:moveTo>
                <a:lnTo>
                  <a:pt x="7472381" y="0"/>
                </a:lnTo>
                <a:lnTo>
                  <a:pt x="7472381" y="814388"/>
                </a:lnTo>
                <a:lnTo>
                  <a:pt x="7472381" y="6411516"/>
                </a:lnTo>
                <a:lnTo>
                  <a:pt x="7472381" y="6886575"/>
                </a:lnTo>
                <a:lnTo>
                  <a:pt x="6992676" y="6886575"/>
                </a:lnTo>
                <a:lnTo>
                  <a:pt x="1946893" y="6886575"/>
                </a:lnTo>
                <a:cubicBezTo>
                  <a:pt x="1801205" y="6815137"/>
                  <a:pt x="1662624" y="6729412"/>
                  <a:pt x="1506276" y="6686550"/>
                </a:cubicBezTo>
                <a:cubicBezTo>
                  <a:pt x="1399675" y="6657975"/>
                  <a:pt x="1296627" y="6607969"/>
                  <a:pt x="1314394" y="6457949"/>
                </a:cubicBezTo>
                <a:cubicBezTo>
                  <a:pt x="1317947" y="6415087"/>
                  <a:pt x="1289520" y="6382941"/>
                  <a:pt x="1246880" y="6393656"/>
                </a:cubicBezTo>
                <a:cubicBezTo>
                  <a:pt x="1165153" y="6415087"/>
                  <a:pt x="1126065" y="6354365"/>
                  <a:pt x="1079872" y="6307931"/>
                </a:cubicBezTo>
                <a:cubicBezTo>
                  <a:pt x="998144" y="6225779"/>
                  <a:pt x="919970" y="6140052"/>
                  <a:pt x="788495" y="6125765"/>
                </a:cubicBezTo>
                <a:cubicBezTo>
                  <a:pt x="813369" y="6061471"/>
                  <a:pt x="856009" y="6068615"/>
                  <a:pt x="895097" y="6082903"/>
                </a:cubicBezTo>
                <a:cubicBezTo>
                  <a:pt x="998144" y="6118622"/>
                  <a:pt x="1101192" y="6157912"/>
                  <a:pt x="1204239" y="6193631"/>
                </a:cubicBezTo>
                <a:cubicBezTo>
                  <a:pt x="1271754" y="6215062"/>
                  <a:pt x="1339267" y="6247209"/>
                  <a:pt x="1428102" y="6222206"/>
                </a:cubicBezTo>
                <a:cubicBezTo>
                  <a:pt x="1349928" y="6093619"/>
                  <a:pt x="1218453" y="6068615"/>
                  <a:pt x="1111852" y="6029325"/>
                </a:cubicBezTo>
                <a:cubicBezTo>
                  <a:pt x="980377" y="5979319"/>
                  <a:pt x="902203" y="5886450"/>
                  <a:pt x="806262" y="5779294"/>
                </a:cubicBezTo>
                <a:cubicBezTo>
                  <a:pt x="902203" y="5750719"/>
                  <a:pt x="962610" y="5829300"/>
                  <a:pt x="1040785" y="5825728"/>
                </a:cubicBezTo>
                <a:cubicBezTo>
                  <a:pt x="1044338" y="5815012"/>
                  <a:pt x="1051445" y="5793581"/>
                  <a:pt x="1051445" y="5793581"/>
                </a:cubicBezTo>
                <a:cubicBezTo>
                  <a:pt x="923523" y="5736431"/>
                  <a:pt x="866670" y="5629275"/>
                  <a:pt x="845349" y="5497115"/>
                </a:cubicBezTo>
                <a:cubicBezTo>
                  <a:pt x="838243" y="5429250"/>
                  <a:pt x="792049" y="5407819"/>
                  <a:pt x="745855" y="5375672"/>
                </a:cubicBezTo>
                <a:cubicBezTo>
                  <a:pt x="589507" y="5264943"/>
                  <a:pt x="422499" y="5164931"/>
                  <a:pt x="291024" y="5014913"/>
                </a:cubicBezTo>
                <a:cubicBezTo>
                  <a:pt x="443819" y="5032771"/>
                  <a:pt x="564633" y="5132784"/>
                  <a:pt x="724535" y="5175647"/>
                </a:cubicBezTo>
                <a:cubicBezTo>
                  <a:pt x="596614" y="5011340"/>
                  <a:pt x="429605" y="4925615"/>
                  <a:pt x="276811" y="4825603"/>
                </a:cubicBezTo>
                <a:cubicBezTo>
                  <a:pt x="205743" y="4779169"/>
                  <a:pt x="141783" y="4722018"/>
                  <a:pt x="60055" y="4697016"/>
                </a:cubicBezTo>
                <a:cubicBezTo>
                  <a:pt x="31628" y="4689872"/>
                  <a:pt x="-18119" y="4672013"/>
                  <a:pt x="6755" y="4622006"/>
                </a:cubicBezTo>
                <a:cubicBezTo>
                  <a:pt x="28075" y="4579144"/>
                  <a:pt x="67162" y="4593432"/>
                  <a:pt x="102696" y="4604146"/>
                </a:cubicBezTo>
                <a:cubicBezTo>
                  <a:pt x="187976" y="4632722"/>
                  <a:pt x="280364" y="4632722"/>
                  <a:pt x="397625" y="4632722"/>
                </a:cubicBezTo>
                <a:cubicBezTo>
                  <a:pt x="298131" y="4496990"/>
                  <a:pt x="116909" y="4539853"/>
                  <a:pt x="31628" y="4396978"/>
                </a:cubicBezTo>
                <a:cubicBezTo>
                  <a:pt x="138229" y="4371976"/>
                  <a:pt x="219957" y="4421982"/>
                  <a:pt x="305237" y="4432697"/>
                </a:cubicBezTo>
                <a:cubicBezTo>
                  <a:pt x="383412" y="4443413"/>
                  <a:pt x="401178" y="4418409"/>
                  <a:pt x="383412" y="4339828"/>
                </a:cubicBezTo>
                <a:cubicBezTo>
                  <a:pt x="354985" y="4218385"/>
                  <a:pt x="397625" y="4157662"/>
                  <a:pt x="511333" y="4189810"/>
                </a:cubicBezTo>
                <a:cubicBezTo>
                  <a:pt x="617934" y="4221956"/>
                  <a:pt x="628594" y="4175522"/>
                  <a:pt x="600167" y="4107656"/>
                </a:cubicBezTo>
                <a:cubicBezTo>
                  <a:pt x="557527" y="4007644"/>
                  <a:pt x="603720" y="3929063"/>
                  <a:pt x="635701" y="3843337"/>
                </a:cubicBezTo>
                <a:cubicBezTo>
                  <a:pt x="685448" y="3714750"/>
                  <a:pt x="664128" y="3650456"/>
                  <a:pt x="561080" y="3554015"/>
                </a:cubicBezTo>
                <a:cubicBezTo>
                  <a:pt x="500673" y="3500438"/>
                  <a:pt x="440265" y="3454003"/>
                  <a:pt x="354985" y="3407569"/>
                </a:cubicBezTo>
                <a:cubicBezTo>
                  <a:pt x="550420" y="3382565"/>
                  <a:pt x="347878" y="3296841"/>
                  <a:pt x="415392" y="3243263"/>
                </a:cubicBezTo>
                <a:cubicBezTo>
                  <a:pt x="553973" y="3221831"/>
                  <a:pt x="664128" y="3393282"/>
                  <a:pt x="852456" y="3343275"/>
                </a:cubicBezTo>
                <a:cubicBezTo>
                  <a:pt x="625041" y="3196828"/>
                  <a:pt x="369198" y="3150393"/>
                  <a:pt x="202190" y="2953940"/>
                </a:cubicBezTo>
                <a:cubicBezTo>
                  <a:pt x="241277" y="2911078"/>
                  <a:pt x="280364" y="2953940"/>
                  <a:pt x="312344" y="2936081"/>
                </a:cubicBezTo>
                <a:cubicBezTo>
                  <a:pt x="312344" y="2925365"/>
                  <a:pt x="685448" y="2993232"/>
                  <a:pt x="706768" y="2714625"/>
                </a:cubicBezTo>
                <a:cubicBezTo>
                  <a:pt x="713875" y="2714625"/>
                  <a:pt x="720982" y="2714625"/>
                  <a:pt x="728088" y="2703909"/>
                </a:cubicBezTo>
                <a:cubicBezTo>
                  <a:pt x="767175" y="2664619"/>
                  <a:pt x="731642" y="2571750"/>
                  <a:pt x="795602" y="2564606"/>
                </a:cubicBezTo>
                <a:cubicBezTo>
                  <a:pt x="866670" y="2557462"/>
                  <a:pt x="934184" y="2525315"/>
                  <a:pt x="1008804" y="2543175"/>
                </a:cubicBezTo>
                <a:cubicBezTo>
                  <a:pt x="1065658" y="2557462"/>
                  <a:pt x="1126065" y="2575322"/>
                  <a:pt x="1186473" y="2575322"/>
                </a:cubicBezTo>
                <a:cubicBezTo>
                  <a:pt x="1250433" y="2575322"/>
                  <a:pt x="1339267" y="2696766"/>
                  <a:pt x="1378355" y="2536031"/>
                </a:cubicBezTo>
                <a:cubicBezTo>
                  <a:pt x="1378355" y="2528888"/>
                  <a:pt x="1488509" y="2546747"/>
                  <a:pt x="1548916" y="2553891"/>
                </a:cubicBezTo>
                <a:cubicBezTo>
                  <a:pt x="1598663" y="2561035"/>
                  <a:pt x="1659071" y="2593181"/>
                  <a:pt x="1694604" y="2528888"/>
                </a:cubicBezTo>
                <a:cubicBezTo>
                  <a:pt x="1712371" y="2489596"/>
                  <a:pt x="1627090" y="2418159"/>
                  <a:pt x="1552469" y="2411015"/>
                </a:cubicBezTo>
                <a:cubicBezTo>
                  <a:pt x="1484956" y="2403872"/>
                  <a:pt x="1417442" y="2396728"/>
                  <a:pt x="1353481" y="2411015"/>
                </a:cubicBezTo>
                <a:cubicBezTo>
                  <a:pt x="1275307" y="2428875"/>
                  <a:pt x="1232666" y="2400300"/>
                  <a:pt x="1211346" y="2336007"/>
                </a:cubicBezTo>
                <a:cubicBezTo>
                  <a:pt x="1186473" y="2268141"/>
                  <a:pt x="1140279" y="2232422"/>
                  <a:pt x="1076318" y="2200275"/>
                </a:cubicBezTo>
                <a:cubicBezTo>
                  <a:pt x="919970" y="2121694"/>
                  <a:pt x="770729" y="2028825"/>
                  <a:pt x="600167" y="1982390"/>
                </a:cubicBezTo>
                <a:cubicBezTo>
                  <a:pt x="568187" y="1975246"/>
                  <a:pt x="529100" y="1960959"/>
                  <a:pt x="514886" y="1900238"/>
                </a:cubicBezTo>
                <a:cubicBezTo>
                  <a:pt x="976824" y="1993106"/>
                  <a:pt x="1396121" y="2232422"/>
                  <a:pt x="1872273" y="2218135"/>
                </a:cubicBezTo>
                <a:cubicBezTo>
                  <a:pt x="1744351" y="2143125"/>
                  <a:pt x="1591557" y="2139554"/>
                  <a:pt x="1452975" y="2085975"/>
                </a:cubicBezTo>
                <a:cubicBezTo>
                  <a:pt x="1552469" y="2046685"/>
                  <a:pt x="1644857" y="2089547"/>
                  <a:pt x="1737245" y="2110978"/>
                </a:cubicBezTo>
                <a:cubicBezTo>
                  <a:pt x="1815419" y="2128837"/>
                  <a:pt x="1886486" y="2132410"/>
                  <a:pt x="1893593" y="2021681"/>
                </a:cubicBezTo>
                <a:cubicBezTo>
                  <a:pt x="1893593" y="2010965"/>
                  <a:pt x="1893593" y="2003821"/>
                  <a:pt x="1893593" y="1993106"/>
                </a:cubicBezTo>
                <a:cubicBezTo>
                  <a:pt x="1865166" y="1946672"/>
                  <a:pt x="1826079" y="1925240"/>
                  <a:pt x="1776332" y="1910953"/>
                </a:cubicBezTo>
                <a:cubicBezTo>
                  <a:pt x="1747905" y="1903809"/>
                  <a:pt x="1708818" y="1889522"/>
                  <a:pt x="1708818" y="1857375"/>
                </a:cubicBezTo>
                <a:cubicBezTo>
                  <a:pt x="1712371" y="1735931"/>
                  <a:pt x="1616430" y="1700212"/>
                  <a:pt x="1524043" y="1664493"/>
                </a:cubicBezTo>
                <a:cubicBezTo>
                  <a:pt x="1573790" y="1603772"/>
                  <a:pt x="1616430" y="1646635"/>
                  <a:pt x="1655517" y="1643062"/>
                </a:cubicBezTo>
                <a:cubicBezTo>
                  <a:pt x="1680391" y="1639491"/>
                  <a:pt x="1705264" y="1635919"/>
                  <a:pt x="1705264" y="1603772"/>
                </a:cubicBezTo>
                <a:cubicBezTo>
                  <a:pt x="1705264" y="1578769"/>
                  <a:pt x="1694604" y="1546622"/>
                  <a:pt x="1669731" y="1546622"/>
                </a:cubicBezTo>
                <a:cubicBezTo>
                  <a:pt x="1513383" y="1543050"/>
                  <a:pt x="1424548" y="1371600"/>
                  <a:pt x="1261093" y="1371600"/>
                </a:cubicBezTo>
                <a:cubicBezTo>
                  <a:pt x="1161599" y="1371600"/>
                  <a:pt x="1310841" y="1275159"/>
                  <a:pt x="1229113" y="1235869"/>
                </a:cubicBezTo>
                <a:cubicBezTo>
                  <a:pt x="1211346" y="1225153"/>
                  <a:pt x="1278860" y="1210866"/>
                  <a:pt x="1307287" y="1214437"/>
                </a:cubicBezTo>
                <a:cubicBezTo>
                  <a:pt x="1335714" y="1218009"/>
                  <a:pt x="1360588" y="1243013"/>
                  <a:pt x="1396121" y="1225153"/>
                </a:cubicBezTo>
                <a:cubicBezTo>
                  <a:pt x="1413888" y="1160860"/>
                  <a:pt x="1367694" y="1135856"/>
                  <a:pt x="1325054" y="1117997"/>
                </a:cubicBezTo>
                <a:cubicBezTo>
                  <a:pt x="1232666" y="1075135"/>
                  <a:pt x="1140279" y="1025129"/>
                  <a:pt x="1037231" y="1010841"/>
                </a:cubicBezTo>
                <a:cubicBezTo>
                  <a:pt x="1001698" y="1007269"/>
                  <a:pt x="980377" y="989409"/>
                  <a:pt x="983931" y="953690"/>
                </a:cubicBezTo>
                <a:cubicBezTo>
                  <a:pt x="991037" y="907256"/>
                  <a:pt x="1026571" y="921544"/>
                  <a:pt x="1054998" y="925115"/>
                </a:cubicBezTo>
                <a:cubicBezTo>
                  <a:pt x="1072765" y="928688"/>
                  <a:pt x="1090532" y="939403"/>
                  <a:pt x="1108299" y="914400"/>
                </a:cubicBezTo>
                <a:cubicBezTo>
                  <a:pt x="692555" y="660797"/>
                  <a:pt x="472246" y="675085"/>
                  <a:pt x="6755" y="467915"/>
                </a:cubicBezTo>
                <a:cubicBezTo>
                  <a:pt x="109802" y="428625"/>
                  <a:pt x="184423" y="457200"/>
                  <a:pt x="255490" y="464344"/>
                </a:cubicBezTo>
                <a:cubicBezTo>
                  <a:pt x="433159" y="482203"/>
                  <a:pt x="323004" y="514350"/>
                  <a:pt x="500673" y="535781"/>
                </a:cubicBezTo>
                <a:cubicBezTo>
                  <a:pt x="585954" y="546497"/>
                  <a:pt x="664128" y="582216"/>
                  <a:pt x="760069" y="525066"/>
                </a:cubicBezTo>
                <a:cubicBezTo>
                  <a:pt x="824029" y="485775"/>
                  <a:pt x="927077" y="528637"/>
                  <a:pt x="1005251" y="560785"/>
                </a:cubicBezTo>
                <a:cubicBezTo>
                  <a:pt x="1069212" y="589360"/>
                  <a:pt x="1133172" y="596503"/>
                  <a:pt x="1218453" y="560785"/>
                </a:cubicBezTo>
                <a:cubicBezTo>
                  <a:pt x="1140279" y="539354"/>
                  <a:pt x="1079872" y="521494"/>
                  <a:pt x="1019464" y="507206"/>
                </a:cubicBezTo>
                <a:cubicBezTo>
                  <a:pt x="969717" y="496491"/>
                  <a:pt x="941290" y="471488"/>
                  <a:pt x="944844" y="417909"/>
                </a:cubicBezTo>
                <a:cubicBezTo>
                  <a:pt x="944844" y="389334"/>
                  <a:pt x="934184" y="350044"/>
                  <a:pt x="969717" y="335757"/>
                </a:cubicBezTo>
                <a:cubicBezTo>
                  <a:pt x="998144" y="321469"/>
                  <a:pt x="1037231" y="335757"/>
                  <a:pt x="1051445" y="360759"/>
                </a:cubicBezTo>
                <a:cubicBezTo>
                  <a:pt x="1069212" y="407194"/>
                  <a:pt x="1086978" y="450056"/>
                  <a:pt x="1147386" y="453629"/>
                </a:cubicBezTo>
                <a:cubicBezTo>
                  <a:pt x="1229113" y="460771"/>
                  <a:pt x="1182919" y="432197"/>
                  <a:pt x="1168706" y="396478"/>
                </a:cubicBezTo>
                <a:cubicBezTo>
                  <a:pt x="1154492" y="357188"/>
                  <a:pt x="1197133" y="346472"/>
                  <a:pt x="1225560" y="353615"/>
                </a:cubicBezTo>
                <a:cubicBezTo>
                  <a:pt x="1332161" y="385763"/>
                  <a:pt x="1442315" y="328613"/>
                  <a:pt x="1552469" y="375047"/>
                </a:cubicBezTo>
                <a:cubicBezTo>
                  <a:pt x="1524043" y="260747"/>
                  <a:pt x="1463635" y="210741"/>
                  <a:pt x="1335714" y="192881"/>
                </a:cubicBezTo>
                <a:cubicBezTo>
                  <a:pt x="1289520" y="189310"/>
                  <a:pt x="1239773" y="196453"/>
                  <a:pt x="1197133" y="164306"/>
                </a:cubicBezTo>
                <a:cubicBezTo>
                  <a:pt x="1172259" y="146447"/>
                  <a:pt x="1147386" y="125016"/>
                  <a:pt x="1165153" y="89297"/>
                </a:cubicBezTo>
                <a:cubicBezTo>
                  <a:pt x="1175813" y="64294"/>
                  <a:pt x="1204239" y="64294"/>
                  <a:pt x="1229113" y="71437"/>
                </a:cubicBezTo>
                <a:cubicBezTo>
                  <a:pt x="1332161" y="110728"/>
                  <a:pt x="1442315" y="121444"/>
                  <a:pt x="1548916" y="135731"/>
                </a:cubicBezTo>
                <a:cubicBezTo>
                  <a:pt x="1566683" y="139303"/>
                  <a:pt x="1584450" y="146447"/>
                  <a:pt x="1602217" y="110728"/>
                </a:cubicBezTo>
                <a:cubicBezTo>
                  <a:pt x="1477849" y="78581"/>
                  <a:pt x="1357034" y="35719"/>
                  <a:pt x="1232666" y="0"/>
                </a:cubicBezTo>
                <a:close/>
              </a:path>
            </a:pathLst>
          </a:custGeom>
          <a:solidFill>
            <a:schemeClr val="bg2">
              <a:alpha val="50000"/>
            </a:schemeClr>
          </a:solidFill>
          <a:ln w="32707" cap="flat">
            <a:noFill/>
            <a:prstDash val="solid"/>
            <a:miter/>
          </a:ln>
        </p:spPr>
        <p:txBody>
          <a:bodyPr wrap="square" rtlCol="0" anchor="ctr">
            <a:noAutofit/>
          </a:bodyPr>
          <a:lstStyle/>
          <a:p>
            <a:endParaRPr lang="en-US">
              <a:solidFill>
                <a:schemeClr val="tx1"/>
              </a:solidFill>
            </a:endParaRPr>
          </a:p>
        </p:txBody>
      </p:sp>
      <p:sp>
        <p:nvSpPr>
          <p:cNvPr id="95" name="Google Shape;95;p14"/>
          <p:cNvSpPr txBox="1">
            <a:spLocks noGrp="1"/>
          </p:cNvSpPr>
          <p:nvPr>
            <p:ph type="title"/>
          </p:nvPr>
        </p:nvSpPr>
        <p:spPr>
          <a:xfrm>
            <a:off x="628650" y="482600"/>
            <a:ext cx="2916395" cy="1350394"/>
          </a:xfrm>
          <a:prstGeom prst="rect">
            <a:avLst/>
          </a:prstGeom>
        </p:spPr>
        <p:txBody>
          <a:bodyPr spcFirstLastPara="1" vert="horz" lIns="91440" tIns="45720" rIns="91440" bIns="45720" rtlCol="0" anchor="ctr" anchorCtr="0">
            <a:normAutofit/>
          </a:bodyPr>
          <a:lstStyle/>
          <a:p>
            <a:pPr marL="0" lvl="0" indent="0">
              <a:lnSpc>
                <a:spcPct val="90000"/>
              </a:lnSpc>
              <a:spcBef>
                <a:spcPct val="0"/>
              </a:spcBef>
              <a:spcAft>
                <a:spcPts val="0"/>
              </a:spcAft>
            </a:pPr>
            <a:r>
              <a:rPr lang="en-US" sz="4400" b="1" kern="1200">
                <a:solidFill>
                  <a:schemeClr val="tx1"/>
                </a:solidFill>
                <a:latin typeface="+mj-lt"/>
                <a:ea typeface="+mj-ea"/>
                <a:cs typeface="+mj-cs"/>
              </a:rPr>
              <a:t>Justin Beall</a:t>
            </a:r>
          </a:p>
        </p:txBody>
      </p:sp>
      <p:sp>
        <p:nvSpPr>
          <p:cNvPr id="26" name="Google Shape;104;p15">
            <a:extLst>
              <a:ext uri="{FF2B5EF4-FFF2-40B4-BE49-F238E27FC236}">
                <a16:creationId xmlns:a16="http://schemas.microsoft.com/office/drawing/2014/main" id="{A5A4580E-1AD3-454E-A964-F6BE69007B9C}"/>
              </a:ext>
            </a:extLst>
          </p:cNvPr>
          <p:cNvSpPr txBox="1"/>
          <p:nvPr/>
        </p:nvSpPr>
        <p:spPr>
          <a:xfrm>
            <a:off x="628650" y="1967535"/>
            <a:ext cx="2916396" cy="2665186"/>
          </a:xfrm>
          <a:prstGeom prst="rect">
            <a:avLst/>
          </a:prstGeom>
        </p:spPr>
        <p:txBody>
          <a:bodyPr spcFirstLastPara="1" vert="horz" lIns="91440" tIns="45720" rIns="91440" bIns="45720" rtlCol="0" anchorCtr="0">
            <a:normAutofit/>
          </a:bodyPr>
          <a:lstStyle/>
          <a:p>
            <a:pPr marL="457200" marR="0" lvl="0" indent="-228600">
              <a:lnSpc>
                <a:spcPct val="90000"/>
              </a:lnSpc>
              <a:spcBef>
                <a:spcPts val="0"/>
              </a:spcBef>
              <a:spcAft>
                <a:spcPts val="600"/>
              </a:spcAft>
              <a:buClr>
                <a:srgbClr val="3F3F3F"/>
              </a:buClr>
              <a:buSzPts val="3200"/>
              <a:buFont typeface="Arial" panose="020B0604020202020204" pitchFamily="34" charset="0"/>
              <a:buChar char="•"/>
            </a:pPr>
            <a:r>
              <a:rPr lang="en-US" sz="1500" kern="1200">
                <a:solidFill>
                  <a:schemeClr val="tx1"/>
                </a:solidFill>
                <a:latin typeface="+mn-lt"/>
                <a:ea typeface="+mn-ea"/>
                <a:cs typeface="+mn-cs"/>
                <a:sym typeface="Helvetica Neue"/>
              </a:rPr>
              <a:t>15 Years Software Engineering</a:t>
            </a:r>
            <a:endParaRPr lang="en-US" sz="1500" kern="1200">
              <a:solidFill>
                <a:schemeClr val="tx1"/>
              </a:solidFill>
              <a:latin typeface="+mn-lt"/>
              <a:ea typeface="+mn-ea"/>
              <a:cs typeface="+mn-cs"/>
            </a:endParaRPr>
          </a:p>
          <a:p>
            <a:pPr marL="457200" lvl="0" indent="-228600">
              <a:lnSpc>
                <a:spcPct val="90000"/>
              </a:lnSpc>
              <a:spcAft>
                <a:spcPts val="600"/>
              </a:spcAft>
              <a:buClr>
                <a:srgbClr val="3F3F3F"/>
              </a:buClr>
              <a:buSzPts val="3200"/>
              <a:buFont typeface="Arial" panose="020B0604020202020204" pitchFamily="34" charset="0"/>
              <a:buChar char="•"/>
            </a:pPr>
            <a:r>
              <a:rPr lang="en-US" sz="1500" kern="1200">
                <a:solidFill>
                  <a:schemeClr val="tx1"/>
                </a:solidFill>
                <a:latin typeface="+mn-lt"/>
                <a:ea typeface="+mn-ea"/>
                <a:cs typeface="+mn-cs"/>
                <a:sym typeface="Helvetica Neue"/>
              </a:rPr>
              <a:t>CSM, A-CSD, CSPO, SA</a:t>
            </a:r>
          </a:p>
          <a:p>
            <a:pPr marL="457200" indent="-228600">
              <a:lnSpc>
                <a:spcPct val="90000"/>
              </a:lnSpc>
              <a:spcAft>
                <a:spcPts val="600"/>
              </a:spcAft>
              <a:buClr>
                <a:srgbClr val="3F3F3F"/>
              </a:buClr>
              <a:buSzPts val="3200"/>
              <a:buFont typeface="Arial" panose="020B0604020202020204" pitchFamily="34" charset="0"/>
              <a:buChar char="•"/>
            </a:pPr>
            <a:r>
              <a:rPr lang="en-US" sz="1500" kern="1200">
                <a:solidFill>
                  <a:schemeClr val="tx1"/>
                </a:solidFill>
                <a:latin typeface="+mn-lt"/>
                <a:ea typeface="+mn-ea"/>
                <a:cs typeface="+mn-cs"/>
                <a:sym typeface="Helvetica Neue"/>
              </a:rPr>
              <a:t>Favorite language, Python</a:t>
            </a:r>
          </a:p>
        </p:txBody>
      </p:sp>
      <p:pic>
        <p:nvPicPr>
          <p:cNvPr id="2" name="Picture 1">
            <a:extLst>
              <a:ext uri="{FF2B5EF4-FFF2-40B4-BE49-F238E27FC236}">
                <a16:creationId xmlns:a16="http://schemas.microsoft.com/office/drawing/2014/main" id="{D65F68EA-FCF9-FF4B-AC55-0DE8ADBB388C}"/>
              </a:ext>
            </a:extLst>
          </p:cNvPr>
          <p:cNvPicPr>
            <a:picLocks noChangeAspect="1"/>
          </p:cNvPicPr>
          <p:nvPr/>
        </p:nvPicPr>
        <p:blipFill>
          <a:blip r:embed="rId3"/>
          <a:stretch>
            <a:fillRect/>
          </a:stretch>
        </p:blipFill>
        <p:spPr>
          <a:xfrm>
            <a:off x="5992604" y="482425"/>
            <a:ext cx="1968674" cy="1968674"/>
          </a:xfrm>
          <a:prstGeom prst="rect">
            <a:avLst/>
          </a:prstGeom>
        </p:spPr>
      </p:pic>
      <p:sp>
        <p:nvSpPr>
          <p:cNvPr id="97" name="Google Shape;97;p14"/>
          <p:cNvSpPr txBox="1">
            <a:spLocks noGrp="1"/>
          </p:cNvSpPr>
          <p:nvPr>
            <p:ph type="sldNum" idx="12"/>
          </p:nvPr>
        </p:nvSpPr>
        <p:spPr>
          <a:xfrm>
            <a:off x="6457950" y="4767262"/>
            <a:ext cx="2057400" cy="273844"/>
          </a:xfrm>
          <a:prstGeom prst="rect">
            <a:avLst/>
          </a:prstGeom>
        </p:spPr>
        <p:txBody>
          <a:bodyPr spcFirstLastPara="1" vert="horz" lIns="91440" tIns="45720" rIns="91440" bIns="45720" rtlCol="0" anchor="ctr" anchorCtr="0">
            <a:norm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rgbClr val="000000"/>
              </a:buClr>
              <a:buFont typeface="Arial"/>
              <a:buNone/>
              <a:defRPr sz="1300" b="0" i="0" u="none" strike="noStrike" cap="none">
                <a:solidFill>
                  <a:srgbClr val="FFFFFF"/>
                </a:solidFill>
                <a:latin typeface="Calibri"/>
                <a:ea typeface="Calibri"/>
                <a:cs typeface="Calibri"/>
                <a:sym typeface="Calibri"/>
              </a:defRPr>
            </a:lvl1pPr>
            <a:lvl2pPr marL="0" marR="0" lvl="1" indent="0" algn="l" rtl="0">
              <a:lnSpc>
                <a:spcPct val="100000"/>
              </a:lnSpc>
              <a:spcBef>
                <a:spcPts val="0"/>
              </a:spcBef>
              <a:spcAft>
                <a:spcPts val="0"/>
              </a:spcAft>
              <a:buClr>
                <a:srgbClr val="000000"/>
              </a:buClr>
              <a:buFont typeface="Arial"/>
              <a:buNone/>
              <a:defRPr sz="1300" b="0" i="0" u="none" strike="noStrike" cap="none">
                <a:solidFill>
                  <a:srgbClr val="FFFFFF"/>
                </a:solidFill>
                <a:latin typeface="Calibri"/>
                <a:ea typeface="Calibri"/>
                <a:cs typeface="Calibri"/>
                <a:sym typeface="Calibri"/>
              </a:defRPr>
            </a:lvl2pPr>
            <a:lvl3pPr marL="0" marR="0" lvl="2" indent="0" algn="l" rtl="0">
              <a:lnSpc>
                <a:spcPct val="100000"/>
              </a:lnSpc>
              <a:spcBef>
                <a:spcPts val="0"/>
              </a:spcBef>
              <a:spcAft>
                <a:spcPts val="0"/>
              </a:spcAft>
              <a:buClr>
                <a:srgbClr val="000000"/>
              </a:buClr>
              <a:buFont typeface="Arial"/>
              <a:buNone/>
              <a:defRPr sz="1300" b="0" i="0" u="none" strike="noStrike" cap="none">
                <a:solidFill>
                  <a:srgbClr val="FFFFFF"/>
                </a:solidFill>
                <a:latin typeface="Calibri"/>
                <a:ea typeface="Calibri"/>
                <a:cs typeface="Calibri"/>
                <a:sym typeface="Calibri"/>
              </a:defRPr>
            </a:lvl3pPr>
            <a:lvl4pPr marL="0" marR="0" lvl="3" indent="0" algn="l" rtl="0">
              <a:lnSpc>
                <a:spcPct val="100000"/>
              </a:lnSpc>
              <a:spcBef>
                <a:spcPts val="0"/>
              </a:spcBef>
              <a:spcAft>
                <a:spcPts val="0"/>
              </a:spcAft>
              <a:buClr>
                <a:srgbClr val="000000"/>
              </a:buClr>
              <a:buFont typeface="Arial"/>
              <a:buNone/>
              <a:defRPr sz="1300" b="0" i="0" u="none" strike="noStrike" cap="none">
                <a:solidFill>
                  <a:srgbClr val="FFFFFF"/>
                </a:solidFill>
                <a:latin typeface="Calibri"/>
                <a:ea typeface="Calibri"/>
                <a:cs typeface="Calibri"/>
                <a:sym typeface="Calibri"/>
              </a:defRPr>
            </a:lvl4pPr>
            <a:lvl5pPr marL="0" marR="0" lvl="4" indent="0" algn="l" rtl="0">
              <a:lnSpc>
                <a:spcPct val="100000"/>
              </a:lnSpc>
              <a:spcBef>
                <a:spcPts val="0"/>
              </a:spcBef>
              <a:spcAft>
                <a:spcPts val="0"/>
              </a:spcAft>
              <a:buClr>
                <a:srgbClr val="000000"/>
              </a:buClr>
              <a:buFont typeface="Arial"/>
              <a:buNone/>
              <a:defRPr sz="1300" b="0" i="0" u="none" strike="noStrike" cap="none">
                <a:solidFill>
                  <a:srgbClr val="FFFFFF"/>
                </a:solidFill>
                <a:latin typeface="Calibri"/>
                <a:ea typeface="Calibri"/>
                <a:cs typeface="Calibri"/>
                <a:sym typeface="Calibri"/>
              </a:defRPr>
            </a:lvl5pPr>
            <a:lvl6pPr marL="0" marR="0" lvl="5" indent="0" algn="l" rtl="0">
              <a:lnSpc>
                <a:spcPct val="100000"/>
              </a:lnSpc>
              <a:spcBef>
                <a:spcPts val="0"/>
              </a:spcBef>
              <a:spcAft>
                <a:spcPts val="0"/>
              </a:spcAft>
              <a:buClr>
                <a:srgbClr val="000000"/>
              </a:buClr>
              <a:buFont typeface="Arial"/>
              <a:buNone/>
              <a:defRPr sz="1300" b="0" i="0" u="none" strike="noStrike" cap="none">
                <a:solidFill>
                  <a:srgbClr val="FFFFFF"/>
                </a:solidFill>
                <a:latin typeface="Calibri"/>
                <a:ea typeface="Calibri"/>
                <a:cs typeface="Calibri"/>
                <a:sym typeface="Calibri"/>
              </a:defRPr>
            </a:lvl6pPr>
            <a:lvl7pPr marL="0" marR="0" lvl="6" indent="0" algn="l" rtl="0">
              <a:lnSpc>
                <a:spcPct val="100000"/>
              </a:lnSpc>
              <a:spcBef>
                <a:spcPts val="0"/>
              </a:spcBef>
              <a:spcAft>
                <a:spcPts val="0"/>
              </a:spcAft>
              <a:buClr>
                <a:srgbClr val="000000"/>
              </a:buClr>
              <a:buFont typeface="Arial"/>
              <a:buNone/>
              <a:defRPr sz="1300" b="0" i="0" u="none" strike="noStrike" cap="none">
                <a:solidFill>
                  <a:srgbClr val="FFFFFF"/>
                </a:solidFill>
                <a:latin typeface="Calibri"/>
                <a:ea typeface="Calibri"/>
                <a:cs typeface="Calibri"/>
                <a:sym typeface="Calibri"/>
              </a:defRPr>
            </a:lvl7pPr>
            <a:lvl8pPr marL="0" marR="0" lvl="7" indent="0" algn="l" rtl="0">
              <a:lnSpc>
                <a:spcPct val="100000"/>
              </a:lnSpc>
              <a:spcBef>
                <a:spcPts val="0"/>
              </a:spcBef>
              <a:spcAft>
                <a:spcPts val="0"/>
              </a:spcAft>
              <a:buClr>
                <a:srgbClr val="000000"/>
              </a:buClr>
              <a:buFont typeface="Arial"/>
              <a:buNone/>
              <a:defRPr sz="1300" b="0" i="0" u="none" strike="noStrike" cap="none">
                <a:solidFill>
                  <a:srgbClr val="FFFFFF"/>
                </a:solidFill>
                <a:latin typeface="Calibri"/>
                <a:ea typeface="Calibri"/>
                <a:cs typeface="Calibri"/>
                <a:sym typeface="Calibri"/>
              </a:defRPr>
            </a:lvl8pPr>
            <a:lvl9pPr marL="0" marR="0" lvl="8" indent="0" algn="l" rtl="0">
              <a:lnSpc>
                <a:spcPct val="100000"/>
              </a:lnSpc>
              <a:spcBef>
                <a:spcPts val="0"/>
              </a:spcBef>
              <a:spcAft>
                <a:spcPts val="0"/>
              </a:spcAft>
              <a:buClr>
                <a:srgbClr val="000000"/>
              </a:buClr>
              <a:buFont typeface="Arial"/>
              <a:buNone/>
              <a:defRPr sz="1300" b="0" i="0" u="none" strike="noStrike" cap="none">
                <a:solidFill>
                  <a:srgbClr val="FFFFFF"/>
                </a:solidFill>
                <a:latin typeface="Calibri"/>
                <a:ea typeface="Calibri"/>
                <a:cs typeface="Calibri"/>
                <a:sym typeface="Calibri"/>
              </a:defRPr>
            </a:lvl9pPr>
          </a:lstStyle>
          <a:p>
            <a:pPr lvl="0" indent="0" algn="r">
              <a:lnSpc>
                <a:spcPct val="90000"/>
              </a:lnSpc>
              <a:spcBef>
                <a:spcPts val="0"/>
              </a:spcBef>
              <a:spcAft>
                <a:spcPts val="600"/>
              </a:spcAft>
              <a:buNone/>
            </a:pPr>
            <a:fld id="{00000000-1234-1234-1234-123412341234}" type="slidenum">
              <a:rPr lang="en-US" sz="700" kern="1200" smtClean="0">
                <a:solidFill>
                  <a:schemeClr val="tx1">
                    <a:tint val="75000"/>
                  </a:schemeClr>
                </a:solidFill>
                <a:latin typeface="+mn-lt"/>
                <a:ea typeface="+mn-ea"/>
                <a:cs typeface="+mn-cs"/>
              </a:rPr>
              <a:pPr lvl="0" indent="0" algn="r">
                <a:lnSpc>
                  <a:spcPct val="90000"/>
                </a:lnSpc>
                <a:spcBef>
                  <a:spcPts val="0"/>
                </a:spcBef>
                <a:spcAft>
                  <a:spcPts val="600"/>
                </a:spcAft>
                <a:buNone/>
              </a:pPr>
              <a:t>2</a:t>
            </a:fld>
            <a:endParaRPr lang="en-US" sz="700" kern="1200">
              <a:solidFill>
                <a:schemeClr val="tx1">
                  <a:tint val="75000"/>
                </a:schemeClr>
              </a:solidFill>
              <a:latin typeface="+mn-lt"/>
              <a:ea typeface="+mn-ea"/>
              <a:cs typeface="+mn-cs"/>
            </a:endParaRPr>
          </a:p>
        </p:txBody>
      </p:sp>
      <p:pic>
        <p:nvPicPr>
          <p:cNvPr id="6" name="Picture 5">
            <a:extLst>
              <a:ext uri="{FF2B5EF4-FFF2-40B4-BE49-F238E27FC236}">
                <a16:creationId xmlns:a16="http://schemas.microsoft.com/office/drawing/2014/main" id="{30258133-71EC-D644-9E35-30A18CF0379F}"/>
              </a:ext>
            </a:extLst>
          </p:cNvPr>
          <p:cNvPicPr>
            <a:picLocks noChangeAspect="1"/>
          </p:cNvPicPr>
          <p:nvPr/>
        </p:nvPicPr>
        <p:blipFill>
          <a:blip r:embed="rId4"/>
          <a:stretch>
            <a:fillRect/>
          </a:stretch>
        </p:blipFill>
        <p:spPr>
          <a:xfrm>
            <a:off x="7874007" y="4504765"/>
            <a:ext cx="1187799" cy="584472"/>
          </a:xfrm>
          <a:prstGeom prst="rect">
            <a:avLst/>
          </a:prstGeom>
        </p:spPr>
      </p:pic>
      <p:sp useBgFill="1">
        <p:nvSpPr>
          <p:cNvPr id="21" name="Slide Background Fill">
            <a:extLst>
              <a:ext uri="{FF2B5EF4-FFF2-40B4-BE49-F238E27FC236}">
                <a16:creationId xmlns:a16="http://schemas.microsoft.com/office/drawing/2014/main" id="{4614ABAF-A287-364D-AE76-E6A8719B57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1"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Color Cover">
            <a:extLst>
              <a:ext uri="{FF2B5EF4-FFF2-40B4-BE49-F238E27FC236}">
                <a16:creationId xmlns:a16="http://schemas.microsoft.com/office/drawing/2014/main" id="{1217D8B9-0459-B141-8A82-D0A97D3C5C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1"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3" name="Group 22">
            <a:extLst>
              <a:ext uri="{FF2B5EF4-FFF2-40B4-BE49-F238E27FC236}">
                <a16:creationId xmlns:a16="http://schemas.microsoft.com/office/drawing/2014/main" id="{755789AA-77F9-474D-8D92-6392A63B863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9696"/>
            <a:ext cx="9141714" cy="2618217"/>
            <a:chOff x="651279" y="598259"/>
            <a:chExt cx="10889442" cy="5680742"/>
          </a:xfrm>
        </p:grpSpPr>
        <p:sp>
          <p:nvSpPr>
            <p:cNvPr id="24" name="Color">
              <a:extLst>
                <a:ext uri="{FF2B5EF4-FFF2-40B4-BE49-F238E27FC236}">
                  <a16:creationId xmlns:a16="http://schemas.microsoft.com/office/drawing/2014/main" id="{D42D3738-1E83-164D-B565-F00B764674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Color">
              <a:extLst>
                <a:ext uri="{FF2B5EF4-FFF2-40B4-BE49-F238E27FC236}">
                  <a16:creationId xmlns:a16="http://schemas.microsoft.com/office/drawing/2014/main" id="{8472AF39-81DA-2945-A2B0-10FB9225D6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27" name="Picture 26">
            <a:extLst>
              <a:ext uri="{FF2B5EF4-FFF2-40B4-BE49-F238E27FC236}">
                <a16:creationId xmlns:a16="http://schemas.microsoft.com/office/drawing/2014/main" id="{DAD60675-5D42-9246-8C13-DD1F23E6D835}"/>
              </a:ext>
            </a:extLst>
          </p:cNvPr>
          <p:cNvPicPr>
            <a:picLocks noChangeAspect="1"/>
          </p:cNvPicPr>
          <p:nvPr/>
        </p:nvPicPr>
        <p:blipFill>
          <a:blip r:embed="rId3"/>
          <a:stretch>
            <a:fillRect/>
          </a:stretch>
        </p:blipFill>
        <p:spPr>
          <a:xfrm>
            <a:off x="4771526" y="206686"/>
            <a:ext cx="4290280" cy="4290280"/>
          </a:xfrm>
          <a:prstGeom prst="rect">
            <a:avLst/>
          </a:prstGeom>
        </p:spPr>
      </p:pic>
      <p:grpSp>
        <p:nvGrpSpPr>
          <p:cNvPr id="28" name="Group 27">
            <a:extLst>
              <a:ext uri="{FF2B5EF4-FFF2-40B4-BE49-F238E27FC236}">
                <a16:creationId xmlns:a16="http://schemas.microsoft.com/office/drawing/2014/main" id="{E569CB49-ED24-234D-B1AC-F7E2E7FE463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3" y="0"/>
            <a:ext cx="9141717" cy="5143498"/>
            <a:chOff x="0" y="0"/>
            <a:chExt cx="12188952" cy="6858000"/>
          </a:xfrm>
        </p:grpSpPr>
        <p:sp>
          <p:nvSpPr>
            <p:cNvPr id="29" name="Freeform: Shape 110">
              <a:extLst>
                <a:ext uri="{FF2B5EF4-FFF2-40B4-BE49-F238E27FC236}">
                  <a16:creationId xmlns:a16="http://schemas.microsoft.com/office/drawing/2014/main" id="{6E907E4B-C4EC-714D-878F-F221634AC6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0" name="Freeform: Shape 111">
              <a:extLst>
                <a:ext uri="{FF2B5EF4-FFF2-40B4-BE49-F238E27FC236}">
                  <a16:creationId xmlns:a16="http://schemas.microsoft.com/office/drawing/2014/main" id="{402ACEA1-400E-594F-AC96-89459D6350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1" name="Freeform: Shape 112">
              <a:extLst>
                <a:ext uri="{FF2B5EF4-FFF2-40B4-BE49-F238E27FC236}">
                  <a16:creationId xmlns:a16="http://schemas.microsoft.com/office/drawing/2014/main" id="{34EA68E8-2C8B-2F44-A7D6-8B8F5CF1D2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2" name="Freeform: Shape 113">
              <a:extLst>
                <a:ext uri="{FF2B5EF4-FFF2-40B4-BE49-F238E27FC236}">
                  <a16:creationId xmlns:a16="http://schemas.microsoft.com/office/drawing/2014/main" id="{C5EE1C83-AE9D-F244-B772-FB2E8C7001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3" name="Freeform: Shape 114">
              <a:extLst>
                <a:ext uri="{FF2B5EF4-FFF2-40B4-BE49-F238E27FC236}">
                  <a16:creationId xmlns:a16="http://schemas.microsoft.com/office/drawing/2014/main" id="{EF18A255-E763-5149-9DE2-BEECA837E1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4" name="Freeform: Shape 115">
              <a:extLst>
                <a:ext uri="{FF2B5EF4-FFF2-40B4-BE49-F238E27FC236}">
                  <a16:creationId xmlns:a16="http://schemas.microsoft.com/office/drawing/2014/main" id="{93C28714-5095-8745-9B79-B36C0D06AC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5" name="Freeform: Shape 116">
              <a:extLst>
                <a:ext uri="{FF2B5EF4-FFF2-40B4-BE49-F238E27FC236}">
                  <a16:creationId xmlns:a16="http://schemas.microsoft.com/office/drawing/2014/main" id="{DB81EFD9-3C0E-BD4A-B61A-0853009F79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36" name="Google Shape;95;p14">
            <a:extLst>
              <a:ext uri="{FF2B5EF4-FFF2-40B4-BE49-F238E27FC236}">
                <a16:creationId xmlns:a16="http://schemas.microsoft.com/office/drawing/2014/main" id="{19023977-45FE-E248-92C5-E0FA80B3468C}"/>
              </a:ext>
            </a:extLst>
          </p:cNvPr>
          <p:cNvSpPr txBox="1">
            <a:spLocks/>
          </p:cNvSpPr>
          <p:nvPr/>
        </p:nvSpPr>
        <p:spPr>
          <a:xfrm>
            <a:off x="589788" y="630936"/>
            <a:ext cx="4269714" cy="1940349"/>
          </a:xfrm>
          <a:prstGeom prst="rect">
            <a:avLst/>
          </a:prstGeom>
          <a:noFill/>
          <a:ln>
            <a:noFill/>
          </a:ln>
        </p:spPr>
        <p:txBody>
          <a:bodyPr spcFirstLastPara="1" vert="horz" wrap="square" lIns="91440" tIns="45720" rIns="91440" bIns="45720" rtlCol="0" anchor="b" anchorCtr="0">
            <a:norm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rgbClr val="434343"/>
              </a:buClr>
              <a:buSzPts val="3000"/>
              <a:buFont typeface="Oswald"/>
              <a:buNone/>
              <a:defRPr sz="3000" b="0" i="0" u="none" strike="noStrike" cap="none">
                <a:solidFill>
                  <a:srgbClr val="434343"/>
                </a:solidFill>
                <a:latin typeface="Oswald"/>
                <a:ea typeface="Oswald"/>
                <a:cs typeface="Oswald"/>
                <a:sym typeface="Oswald"/>
              </a:defRPr>
            </a:lvl1pPr>
            <a:lvl2pPr marR="0" lvl="1"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lnSpc>
                <a:spcPct val="90000"/>
              </a:lnSpc>
              <a:spcBef>
                <a:spcPct val="0"/>
              </a:spcBef>
            </a:pPr>
            <a:r>
              <a:rPr lang="en-US" sz="4000" b="1" kern="1200">
                <a:solidFill>
                  <a:schemeClr val="bg1"/>
                </a:solidFill>
                <a:latin typeface="Dank Mono" pitchFamily="49" charset="77"/>
                <a:ea typeface="+mj-ea"/>
                <a:cs typeface="+mj-cs"/>
              </a:rPr>
              <a:t>Justin Beall</a:t>
            </a:r>
            <a:endParaRPr lang="en-US" sz="4000" b="1" kern="1200" dirty="0">
              <a:solidFill>
                <a:schemeClr val="bg1"/>
              </a:solidFill>
              <a:latin typeface="Dank Mono" pitchFamily="49" charset="77"/>
              <a:ea typeface="+mj-ea"/>
              <a:cs typeface="+mj-cs"/>
            </a:endParaRPr>
          </a:p>
        </p:txBody>
      </p:sp>
      <p:sp>
        <p:nvSpPr>
          <p:cNvPr id="37" name="Google Shape;104;p15">
            <a:extLst>
              <a:ext uri="{FF2B5EF4-FFF2-40B4-BE49-F238E27FC236}">
                <a16:creationId xmlns:a16="http://schemas.microsoft.com/office/drawing/2014/main" id="{D03C910E-120D-9144-98D0-6DFE9BCAA719}"/>
              </a:ext>
            </a:extLst>
          </p:cNvPr>
          <p:cNvSpPr txBox="1"/>
          <p:nvPr/>
        </p:nvSpPr>
        <p:spPr>
          <a:xfrm>
            <a:off x="589787" y="2675107"/>
            <a:ext cx="4269715" cy="1433363"/>
          </a:xfrm>
          <a:prstGeom prst="rect">
            <a:avLst/>
          </a:prstGeom>
        </p:spPr>
        <p:txBody>
          <a:bodyPr spcFirstLastPara="1" vert="horz" lIns="91440" tIns="45720" rIns="91440" bIns="45720" rtlCol="0" anchor="ctr" anchorCtr="0">
            <a:normAutofit/>
          </a:bodyPr>
          <a:lstStyle/>
          <a:p>
            <a:pPr marL="457200" marR="0" lvl="0" indent="-228600">
              <a:lnSpc>
                <a:spcPct val="90000"/>
              </a:lnSpc>
              <a:spcBef>
                <a:spcPts val="0"/>
              </a:spcBef>
              <a:spcAft>
                <a:spcPts val="600"/>
              </a:spcAft>
              <a:buClr>
                <a:srgbClr val="3F3F3F"/>
              </a:buClr>
              <a:buSzPts val="3200"/>
              <a:buFont typeface="Arial" panose="020B0604020202020204" pitchFamily="34" charset="0"/>
              <a:buChar char="•"/>
            </a:pPr>
            <a:r>
              <a:rPr lang="en-US" sz="2000" kern="1200" dirty="0">
                <a:solidFill>
                  <a:schemeClr val="tx2"/>
                </a:solidFill>
                <a:latin typeface="Garamond" panose="02020404030301010803" pitchFamily="18" charset="0"/>
                <a:ea typeface="+mn-ea"/>
                <a:cs typeface="+mn-cs"/>
                <a:sym typeface="Helvetica Neue"/>
              </a:rPr>
              <a:t>15 Years Software Engineering</a:t>
            </a:r>
            <a:endParaRPr lang="en-US" sz="2000" kern="1200" dirty="0">
              <a:solidFill>
                <a:schemeClr val="tx2"/>
              </a:solidFill>
              <a:latin typeface="Garamond" panose="02020404030301010803" pitchFamily="18" charset="0"/>
              <a:ea typeface="+mn-ea"/>
              <a:cs typeface="+mn-cs"/>
            </a:endParaRPr>
          </a:p>
          <a:p>
            <a:pPr marL="457200" lvl="0" indent="-228600">
              <a:lnSpc>
                <a:spcPct val="90000"/>
              </a:lnSpc>
              <a:spcAft>
                <a:spcPts val="600"/>
              </a:spcAft>
              <a:buClr>
                <a:srgbClr val="3F3F3F"/>
              </a:buClr>
              <a:buSzPts val="3200"/>
              <a:buFont typeface="Arial" panose="020B0604020202020204" pitchFamily="34" charset="0"/>
              <a:buChar char="•"/>
            </a:pPr>
            <a:r>
              <a:rPr lang="en-US" sz="2000" kern="1200" dirty="0">
                <a:solidFill>
                  <a:schemeClr val="tx2"/>
                </a:solidFill>
                <a:latin typeface="Garamond" panose="02020404030301010803" pitchFamily="18" charset="0"/>
                <a:sym typeface="Helvetica Neue"/>
              </a:rPr>
              <a:t>CSM, A-CSD, CSPO, SA</a:t>
            </a:r>
          </a:p>
          <a:p>
            <a:pPr marL="457200" indent="-228600">
              <a:lnSpc>
                <a:spcPct val="90000"/>
              </a:lnSpc>
              <a:spcAft>
                <a:spcPts val="600"/>
              </a:spcAft>
              <a:buClr>
                <a:srgbClr val="3F3F3F"/>
              </a:buClr>
              <a:buSzPts val="3200"/>
              <a:buFont typeface="Arial" panose="020B0604020202020204" pitchFamily="34" charset="0"/>
              <a:buChar char="•"/>
            </a:pPr>
            <a:r>
              <a:rPr lang="en-US" sz="2000" kern="1200" dirty="0">
                <a:solidFill>
                  <a:schemeClr val="tx2"/>
                </a:solidFill>
                <a:latin typeface="Garamond" panose="02020404030301010803" pitchFamily="18" charset="0"/>
                <a:sym typeface="Helvetica Neue"/>
              </a:rPr>
              <a:t>Favorite language, Python</a:t>
            </a:r>
          </a:p>
        </p:txBody>
      </p:sp>
      <p:sp>
        <p:nvSpPr>
          <p:cNvPr id="38" name="Google Shape;97;p14">
            <a:extLst>
              <a:ext uri="{FF2B5EF4-FFF2-40B4-BE49-F238E27FC236}">
                <a16:creationId xmlns:a16="http://schemas.microsoft.com/office/drawing/2014/main" id="{B8430504-1CE3-6042-B432-FAC5C7CE74C7}"/>
              </a:ext>
            </a:extLst>
          </p:cNvPr>
          <p:cNvSpPr txBox="1">
            <a:spLocks/>
          </p:cNvSpPr>
          <p:nvPr/>
        </p:nvSpPr>
        <p:spPr>
          <a:xfrm>
            <a:off x="8661654" y="4663440"/>
            <a:ext cx="480060" cy="480060"/>
          </a:xfrm>
          <a:prstGeom prst="rect">
            <a:avLst/>
          </a:prstGeom>
        </p:spPr>
        <p:txBody>
          <a:bodyPr spcFirstLastPara="1" vert="horz" lIns="91440" tIns="45720" rIns="91440" bIns="45720" rtlCol="0" anchor="ctr"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Aft>
                <a:spcPts val="600"/>
              </a:spcAft>
            </a:pPr>
            <a:fld id="{00000000-1234-1234-1234-123412341234}" type="slidenum">
              <a:rPr lang="en-US" sz="1200" kern="1200" smtClean="0">
                <a:solidFill>
                  <a:schemeClr val="tx2"/>
                </a:solidFill>
                <a:latin typeface="+mn-lt"/>
                <a:ea typeface="+mn-ea"/>
                <a:cs typeface="+mn-cs"/>
              </a:rPr>
              <a:pPr algn="ctr">
                <a:spcAft>
                  <a:spcPts val="600"/>
                </a:spcAft>
              </a:pPr>
              <a:t>2</a:t>
            </a:fld>
            <a:endParaRPr lang="en-US" sz="1200" kern="1200">
              <a:solidFill>
                <a:schemeClr val="tx2"/>
              </a:solidFill>
              <a:latin typeface="+mn-lt"/>
              <a:ea typeface="+mn-ea"/>
              <a:cs typeface="+mn-cs"/>
            </a:endParaRPr>
          </a:p>
        </p:txBody>
      </p:sp>
      <p:pic>
        <p:nvPicPr>
          <p:cNvPr id="39" name="Picture 38">
            <a:extLst>
              <a:ext uri="{FF2B5EF4-FFF2-40B4-BE49-F238E27FC236}">
                <a16:creationId xmlns:a16="http://schemas.microsoft.com/office/drawing/2014/main" id="{674BEBBF-5446-554E-968A-93E2E4B6565C}"/>
              </a:ext>
            </a:extLst>
          </p:cNvPr>
          <p:cNvPicPr>
            <a:picLocks noChangeAspect="1"/>
          </p:cNvPicPr>
          <p:nvPr/>
        </p:nvPicPr>
        <p:blipFill>
          <a:blip r:embed="rId4"/>
          <a:stretch>
            <a:fillRect/>
          </a:stretch>
        </p:blipFill>
        <p:spPr>
          <a:xfrm>
            <a:off x="7874007" y="4504765"/>
            <a:ext cx="1187799" cy="584472"/>
          </a:xfrm>
          <a:prstGeom prst="rect">
            <a:avLst/>
          </a:prstGeom>
        </p:spPr>
      </p:pic>
      <p:pic>
        <p:nvPicPr>
          <p:cNvPr id="40" name="Picture 39">
            <a:extLst>
              <a:ext uri="{FF2B5EF4-FFF2-40B4-BE49-F238E27FC236}">
                <a16:creationId xmlns:a16="http://schemas.microsoft.com/office/drawing/2014/main" id="{1B9F23C8-75DB-8B4B-9810-51AB8B6CC330}"/>
              </a:ext>
            </a:extLst>
          </p:cNvPr>
          <p:cNvPicPr>
            <a:picLocks noChangeAspect="1"/>
          </p:cNvPicPr>
          <p:nvPr/>
        </p:nvPicPr>
        <p:blipFill>
          <a:blip r:embed="rId5"/>
          <a:stretch>
            <a:fillRect/>
          </a:stretch>
        </p:blipFill>
        <p:spPr>
          <a:xfrm>
            <a:off x="-108422" y="4298904"/>
            <a:ext cx="2212635" cy="1084625"/>
          </a:xfrm>
          <a:prstGeom prst="rect">
            <a:avLst/>
          </a:prstGeom>
        </p:spPr>
      </p:pic>
    </p:spTree>
    <p:extLst>
      <p:ext uri="{BB962C8B-B14F-4D97-AF65-F5344CB8AC3E}">
        <p14:creationId xmlns:p14="http://schemas.microsoft.com/office/powerpoint/2010/main" val="128286645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pic>
        <p:nvPicPr>
          <p:cNvPr id="178" name="Google Shape;178;p30"/>
          <p:cNvPicPr preferRelativeResize="0"/>
          <p:nvPr/>
        </p:nvPicPr>
        <p:blipFill>
          <a:blip r:embed="rId3">
            <a:alphaModFix/>
          </a:blip>
          <a:stretch>
            <a:fillRect/>
          </a:stretch>
        </p:blipFill>
        <p:spPr>
          <a:xfrm>
            <a:off x="2547225" y="152400"/>
            <a:ext cx="4049555" cy="4838699"/>
          </a:xfrm>
          <a:prstGeom prst="rect">
            <a:avLst/>
          </a:prstGeom>
          <a:noFill/>
          <a:ln>
            <a:noFill/>
          </a:ln>
        </p:spPr>
      </p:pic>
      <p:sp>
        <p:nvSpPr>
          <p:cNvPr id="179" name="Google Shape;179;p30"/>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solidFill>
                  <a:srgbClr val="CC0000"/>
                </a:solidFill>
              </a:rPr>
              <a:t>Red</a:t>
            </a:r>
            <a:r>
              <a:rPr lang="en-US"/>
              <a:t>, </a:t>
            </a:r>
            <a:r>
              <a:rPr lang="en-US">
                <a:solidFill>
                  <a:srgbClr val="6AA84F"/>
                </a:solidFill>
              </a:rPr>
              <a:t>Green</a:t>
            </a:r>
            <a:r>
              <a:rPr lang="en-US"/>
              <a:t>, </a:t>
            </a:r>
            <a:r>
              <a:rPr lang="en-US">
                <a:solidFill>
                  <a:srgbClr val="3C78D8"/>
                </a:solidFill>
              </a:rPr>
              <a:t>Refactor</a:t>
            </a:r>
            <a:endParaRPr>
              <a:solidFill>
                <a:srgbClr val="3C78D8"/>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31"/>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US"/>
              <a:t>21</a:t>
            </a:fld>
            <a:endParaRPr/>
          </a:p>
        </p:txBody>
      </p:sp>
      <p:sp>
        <p:nvSpPr>
          <p:cNvPr id="185" name="Google Shape;185;p31"/>
          <p:cNvSpPr txBox="1">
            <a:spLocks noGrp="1"/>
          </p:cNvSpPr>
          <p:nvPr>
            <p:ph type="body" idx="1"/>
          </p:nvPr>
        </p:nvSpPr>
        <p:spPr>
          <a:xfrm>
            <a:off x="457200" y="1014300"/>
            <a:ext cx="7888800" cy="3200100"/>
          </a:xfrm>
          <a:prstGeom prst="rect">
            <a:avLst/>
          </a:prstGeom>
        </p:spPr>
        <p:txBody>
          <a:bodyPr spcFirstLastPara="1" wrap="square" lIns="91425" tIns="91425" rIns="91425" bIns="91425" anchor="t" anchorCtr="0">
            <a:noAutofit/>
          </a:bodyPr>
          <a:lstStyle/>
          <a:p>
            <a:pPr marL="457200" lvl="0" indent="-342900" algn="l" rtl="0">
              <a:lnSpc>
                <a:spcPct val="115000"/>
              </a:lnSpc>
              <a:spcBef>
                <a:spcPts val="640"/>
              </a:spcBef>
              <a:spcAft>
                <a:spcPts val="0"/>
              </a:spcAft>
              <a:buSzPts val="1800"/>
              <a:buChar char="•"/>
            </a:pPr>
            <a:r>
              <a:rPr lang="en-US"/>
              <a:t>Create test class</a:t>
            </a:r>
            <a:endParaRPr/>
          </a:p>
          <a:p>
            <a:pPr marL="457200" lvl="0" indent="-342900" algn="l" rtl="0">
              <a:lnSpc>
                <a:spcPct val="115000"/>
              </a:lnSpc>
              <a:spcBef>
                <a:spcPts val="0"/>
              </a:spcBef>
              <a:spcAft>
                <a:spcPts val="0"/>
              </a:spcAft>
              <a:buSzPts val="1800"/>
              <a:buChar char="•"/>
            </a:pPr>
            <a:r>
              <a:rPr lang="en-US"/>
              <a:t>Create test method (write test)</a:t>
            </a:r>
            <a:endParaRPr/>
          </a:p>
          <a:p>
            <a:pPr marL="457200" lvl="0" indent="-342900" algn="l" rtl="0">
              <a:lnSpc>
                <a:spcPct val="115000"/>
              </a:lnSpc>
              <a:spcBef>
                <a:spcPts val="0"/>
              </a:spcBef>
              <a:spcAft>
                <a:spcPts val="0"/>
              </a:spcAft>
              <a:buSzPts val="1800"/>
              <a:buChar char="•"/>
            </a:pPr>
            <a:r>
              <a:rPr lang="en-US"/>
              <a:t>Create production class and method (simplest implementation to pass compilation)</a:t>
            </a:r>
            <a:endParaRPr/>
          </a:p>
          <a:p>
            <a:pPr marL="457200" lvl="0" indent="-342900" algn="l" rtl="0">
              <a:lnSpc>
                <a:spcPct val="115000"/>
              </a:lnSpc>
              <a:spcBef>
                <a:spcPts val="0"/>
              </a:spcBef>
              <a:spcAft>
                <a:spcPts val="0"/>
              </a:spcAft>
              <a:buSzPts val="1800"/>
              <a:buChar char="•"/>
            </a:pPr>
            <a:r>
              <a:rPr lang="en-US"/>
              <a:t>Run Test Runner (it will fail)</a:t>
            </a:r>
            <a:endParaRPr/>
          </a:p>
          <a:p>
            <a:pPr marL="457200" lvl="0" indent="-342900" algn="l" rtl="0">
              <a:lnSpc>
                <a:spcPct val="115000"/>
              </a:lnSpc>
              <a:spcBef>
                <a:spcPts val="0"/>
              </a:spcBef>
              <a:spcAft>
                <a:spcPts val="0"/>
              </a:spcAft>
              <a:buSzPts val="1800"/>
              <a:buChar char="•"/>
            </a:pPr>
            <a:r>
              <a:rPr lang="en-US"/>
              <a:t>Write the simplest code to make the test run</a:t>
            </a:r>
            <a:endParaRPr/>
          </a:p>
          <a:p>
            <a:pPr marL="457200" lvl="0" indent="-342900" algn="l" rtl="0">
              <a:lnSpc>
                <a:spcPct val="115000"/>
              </a:lnSpc>
              <a:spcBef>
                <a:spcPts val="0"/>
              </a:spcBef>
              <a:spcAft>
                <a:spcPts val="0"/>
              </a:spcAft>
              <a:buSzPts val="1800"/>
              <a:buChar char="•"/>
            </a:pPr>
            <a:r>
              <a:rPr lang="en-US"/>
              <a:t>Run Test Runner (it will work this time)</a:t>
            </a:r>
            <a:endParaRPr/>
          </a:p>
          <a:p>
            <a:pPr marL="457200" lvl="0" indent="-342900" algn="l" rtl="0">
              <a:lnSpc>
                <a:spcPct val="115000"/>
              </a:lnSpc>
              <a:spcBef>
                <a:spcPts val="0"/>
              </a:spcBef>
              <a:spcAft>
                <a:spcPts val="0"/>
              </a:spcAft>
              <a:buSzPts val="1800"/>
              <a:buChar char="•"/>
            </a:pPr>
            <a:r>
              <a:rPr lang="en-US"/>
              <a:t>Refactor the code</a:t>
            </a:r>
            <a:endParaRPr/>
          </a:p>
          <a:p>
            <a:pPr marL="457200" lvl="0" indent="-342900" algn="l" rtl="0">
              <a:lnSpc>
                <a:spcPct val="115000"/>
              </a:lnSpc>
              <a:spcBef>
                <a:spcPts val="0"/>
              </a:spcBef>
              <a:spcAft>
                <a:spcPts val="0"/>
              </a:spcAft>
              <a:buSzPts val="1800"/>
              <a:buChar char="•"/>
            </a:pPr>
            <a:r>
              <a:rPr lang="en-US"/>
              <a:t>Run the test again to make sure refactoring didn’t break the code</a:t>
            </a:r>
            <a:endParaRPr/>
          </a:p>
        </p:txBody>
      </p:sp>
      <p:sp>
        <p:nvSpPr>
          <p:cNvPr id="186" name="Google Shape;186;p31"/>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Basic TDD Steps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32"/>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22</a:t>
            </a:fld>
            <a:endParaRPr/>
          </a:p>
        </p:txBody>
      </p:sp>
      <p:sp>
        <p:nvSpPr>
          <p:cNvPr id="192" name="Google Shape;192;p32"/>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marR="0" lvl="0" indent="-342900" algn="l" rtl="0">
              <a:lnSpc>
                <a:spcPct val="150000"/>
              </a:lnSpc>
              <a:spcBef>
                <a:spcPts val="640"/>
              </a:spcBef>
              <a:spcAft>
                <a:spcPts val="0"/>
              </a:spcAft>
              <a:buSzPts val="1800"/>
              <a:buChar char="•"/>
            </a:pPr>
            <a:r>
              <a:rPr lang="en-US"/>
              <a:t>Simple testing framework</a:t>
            </a:r>
            <a:endParaRPr/>
          </a:p>
          <a:p>
            <a:pPr marL="914400" marR="0" lvl="1" indent="-342900" algn="l" rtl="0">
              <a:lnSpc>
                <a:spcPct val="150000"/>
              </a:lnSpc>
              <a:spcBef>
                <a:spcPts val="0"/>
              </a:spcBef>
              <a:spcAft>
                <a:spcPts val="0"/>
              </a:spcAft>
              <a:buSzPts val="1800"/>
              <a:buChar char="–"/>
            </a:pPr>
            <a:r>
              <a:rPr lang="en-US"/>
              <a:t>Originally built by Kent Beck and Eric Gamma</a:t>
            </a:r>
            <a:endParaRPr/>
          </a:p>
          <a:p>
            <a:pPr marL="457200" marR="0" lvl="0" indent="-342900" algn="l" rtl="0">
              <a:lnSpc>
                <a:spcPct val="150000"/>
              </a:lnSpc>
              <a:spcBef>
                <a:spcPts val="0"/>
              </a:spcBef>
              <a:spcAft>
                <a:spcPts val="0"/>
              </a:spcAft>
              <a:buSzPts val="1800"/>
              <a:buChar char="•"/>
            </a:pPr>
            <a:r>
              <a:rPr lang="en-US"/>
              <a:t>Pervasive implementation</a:t>
            </a:r>
            <a:endParaRPr/>
          </a:p>
          <a:p>
            <a:pPr marL="914400" marR="0" lvl="1" indent="-342900" algn="l" rtl="0">
              <a:lnSpc>
                <a:spcPct val="150000"/>
              </a:lnSpc>
              <a:spcBef>
                <a:spcPts val="0"/>
              </a:spcBef>
              <a:spcAft>
                <a:spcPts val="0"/>
              </a:spcAft>
              <a:buSzPts val="1800"/>
              <a:buChar char="–"/>
            </a:pPr>
            <a:r>
              <a:rPr lang="en-US"/>
              <a:t>Java, .NET, Smalltalk, Ruby, C/C++, Perl, Python, etc</a:t>
            </a:r>
            <a:endParaRPr/>
          </a:p>
          <a:p>
            <a:pPr marL="457200" marR="0" lvl="0" indent="-342900" algn="l" rtl="0">
              <a:lnSpc>
                <a:spcPct val="150000"/>
              </a:lnSpc>
              <a:spcBef>
                <a:spcPts val="0"/>
              </a:spcBef>
              <a:spcAft>
                <a:spcPts val="0"/>
              </a:spcAft>
              <a:buSzPts val="1800"/>
              <a:buChar char="•"/>
            </a:pPr>
            <a:r>
              <a:rPr lang="en-US"/>
              <a:t>Test Runner already in many IDEs</a:t>
            </a:r>
            <a:endParaRPr/>
          </a:p>
          <a:p>
            <a:pPr marL="914400" marR="0" lvl="1" indent="-342900" algn="l" rtl="0">
              <a:lnSpc>
                <a:spcPct val="150000"/>
              </a:lnSpc>
              <a:spcBef>
                <a:spcPts val="0"/>
              </a:spcBef>
              <a:spcAft>
                <a:spcPts val="0"/>
              </a:spcAft>
              <a:buSzPts val="1800"/>
              <a:buChar char="–"/>
            </a:pPr>
            <a:r>
              <a:rPr lang="en-US"/>
              <a:t>Rubymine, Rider, Visual Studio, Eclipse, IntelliJ, PyCharm, etc.</a:t>
            </a:r>
            <a:endParaRPr/>
          </a:p>
        </p:txBody>
      </p:sp>
      <p:sp>
        <p:nvSpPr>
          <p:cNvPr id="193" name="Google Shape;193;p32"/>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Basic Tool of TDD: xUnit</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33"/>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23</a:t>
            </a:fld>
            <a:endParaRPr/>
          </a:p>
        </p:txBody>
      </p:sp>
      <p:sp>
        <p:nvSpPr>
          <p:cNvPr id="199" name="Google Shape;199;p33"/>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640"/>
              </a:spcBef>
              <a:spcAft>
                <a:spcPts val="0"/>
              </a:spcAft>
              <a:buSzPts val="1800"/>
              <a:buFont typeface="Avenir"/>
              <a:buChar char="•"/>
            </a:pPr>
            <a:r>
              <a:rPr lang="en-US">
                <a:latin typeface="Avenir"/>
                <a:ea typeface="Avenir"/>
                <a:cs typeface="Avenir"/>
                <a:sym typeface="Avenir"/>
              </a:rPr>
              <a:t>Test::Unit</a:t>
            </a:r>
            <a:endParaRPr>
              <a:latin typeface="Avenir"/>
              <a:ea typeface="Avenir"/>
              <a:cs typeface="Avenir"/>
              <a:sym typeface="Avenir"/>
            </a:endParaRPr>
          </a:p>
          <a:p>
            <a:pPr marL="914400" lvl="1" indent="-342900" algn="l" rtl="0">
              <a:lnSpc>
                <a:spcPct val="150000"/>
              </a:lnSpc>
              <a:spcBef>
                <a:spcPts val="0"/>
              </a:spcBef>
              <a:spcAft>
                <a:spcPts val="0"/>
              </a:spcAft>
              <a:buSzPts val="1800"/>
              <a:buFont typeface="Avenir"/>
              <a:buChar char="–"/>
            </a:pPr>
            <a:r>
              <a:rPr lang="en-US">
                <a:latin typeface="Avenir"/>
                <a:ea typeface="Avenir"/>
                <a:cs typeface="Avenir"/>
                <a:sym typeface="Avenir"/>
              </a:rPr>
              <a:t>Original xUnit based testing framework</a:t>
            </a:r>
            <a:endParaRPr>
              <a:latin typeface="Avenir"/>
              <a:ea typeface="Avenir"/>
              <a:cs typeface="Avenir"/>
              <a:sym typeface="Avenir"/>
            </a:endParaRPr>
          </a:p>
          <a:p>
            <a:pPr marL="457200" lvl="0" indent="-342900" algn="l" rtl="0">
              <a:lnSpc>
                <a:spcPct val="150000"/>
              </a:lnSpc>
              <a:spcBef>
                <a:spcPts val="0"/>
              </a:spcBef>
              <a:spcAft>
                <a:spcPts val="0"/>
              </a:spcAft>
              <a:buSzPts val="1800"/>
              <a:buFont typeface="Avenir"/>
              <a:buChar char="•"/>
            </a:pPr>
            <a:r>
              <a:rPr lang="en-US">
                <a:latin typeface="Avenir"/>
                <a:ea typeface="Avenir"/>
                <a:cs typeface="Avenir"/>
                <a:sym typeface="Avenir"/>
              </a:rPr>
              <a:t>MiniTest</a:t>
            </a:r>
            <a:endParaRPr>
              <a:latin typeface="Avenir"/>
              <a:ea typeface="Avenir"/>
              <a:cs typeface="Avenir"/>
              <a:sym typeface="Avenir"/>
            </a:endParaRPr>
          </a:p>
          <a:p>
            <a:pPr marL="914400" lvl="1" indent="-342900" algn="l" rtl="0">
              <a:lnSpc>
                <a:spcPct val="150000"/>
              </a:lnSpc>
              <a:spcBef>
                <a:spcPts val="0"/>
              </a:spcBef>
              <a:spcAft>
                <a:spcPts val="0"/>
              </a:spcAft>
              <a:buSzPts val="1800"/>
              <a:buFont typeface="Avenir"/>
              <a:buChar char="–"/>
            </a:pPr>
            <a:r>
              <a:rPr lang="en-US">
                <a:latin typeface="Avenir"/>
                <a:ea typeface="Avenir"/>
                <a:cs typeface="Avenir"/>
                <a:sym typeface="Avenir"/>
              </a:rPr>
              <a:t>Successor to Test::Unit	</a:t>
            </a:r>
            <a:endParaRPr>
              <a:latin typeface="Avenir"/>
              <a:ea typeface="Avenir"/>
              <a:cs typeface="Avenir"/>
              <a:sym typeface="Avenir"/>
            </a:endParaRPr>
          </a:p>
          <a:p>
            <a:pPr marL="457200" lvl="0" indent="-342900" algn="l" rtl="0">
              <a:lnSpc>
                <a:spcPct val="150000"/>
              </a:lnSpc>
              <a:spcBef>
                <a:spcPts val="0"/>
              </a:spcBef>
              <a:spcAft>
                <a:spcPts val="0"/>
              </a:spcAft>
              <a:buSzPts val="1800"/>
              <a:buFont typeface="Avenir"/>
              <a:buChar char="•"/>
            </a:pPr>
            <a:r>
              <a:rPr lang="en-US">
                <a:latin typeface="Avenir"/>
                <a:ea typeface="Avenir"/>
                <a:cs typeface="Avenir"/>
                <a:sym typeface="Avenir"/>
              </a:rPr>
              <a:t>RSpec</a:t>
            </a:r>
            <a:endParaRPr>
              <a:latin typeface="Avenir"/>
              <a:ea typeface="Avenir"/>
              <a:cs typeface="Avenir"/>
              <a:sym typeface="Avenir"/>
            </a:endParaRPr>
          </a:p>
          <a:p>
            <a:pPr marL="914400" lvl="1" indent="-342900" algn="l" rtl="0">
              <a:lnSpc>
                <a:spcPct val="150000"/>
              </a:lnSpc>
              <a:spcBef>
                <a:spcPts val="0"/>
              </a:spcBef>
              <a:spcAft>
                <a:spcPts val="0"/>
              </a:spcAft>
              <a:buSzPts val="1800"/>
              <a:buFont typeface="Avenir"/>
              <a:buChar char="–"/>
            </a:pPr>
            <a:r>
              <a:rPr lang="en-US">
                <a:latin typeface="Avenir"/>
                <a:ea typeface="Avenir"/>
                <a:cs typeface="Avenir"/>
                <a:sym typeface="Avenir"/>
              </a:rPr>
              <a:t>A BDD (behavior driven development) framework</a:t>
            </a:r>
            <a:endParaRPr>
              <a:latin typeface="Avenir"/>
              <a:ea typeface="Avenir"/>
              <a:cs typeface="Avenir"/>
              <a:sym typeface="Avenir"/>
            </a:endParaRPr>
          </a:p>
        </p:txBody>
      </p:sp>
      <p:sp>
        <p:nvSpPr>
          <p:cNvPr id="200" name="Google Shape;200;p33"/>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Unit Test Tooling for This Class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Shape 204"/>
        <p:cNvGrpSpPr/>
        <p:nvPr/>
      </p:nvGrpSpPr>
      <p:grpSpPr>
        <a:xfrm>
          <a:off x="0" y="0"/>
          <a:ext cx="0" cy="0"/>
          <a:chOff x="0" y="0"/>
          <a:chExt cx="0" cy="0"/>
        </a:xfrm>
      </p:grpSpPr>
      <p:sp>
        <p:nvSpPr>
          <p:cNvPr id="205" name="Google Shape;205;p34"/>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24</a:t>
            </a:fld>
            <a:endParaRPr/>
          </a:p>
        </p:txBody>
      </p:sp>
      <p:sp>
        <p:nvSpPr>
          <p:cNvPr id="206" name="Google Shape;206;p34"/>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marR="0" lvl="0" indent="-342900" algn="l" rtl="0">
              <a:lnSpc>
                <a:spcPct val="150000"/>
              </a:lnSpc>
              <a:spcBef>
                <a:spcPts val="640"/>
              </a:spcBef>
              <a:spcAft>
                <a:spcPts val="0"/>
              </a:spcAft>
              <a:buClr>
                <a:schemeClr val="dk1"/>
              </a:buClr>
              <a:buSzPts val="1800"/>
              <a:buFont typeface="Avenir"/>
              <a:buChar char="•"/>
            </a:pPr>
            <a:r>
              <a:rPr lang="en-US"/>
              <a:t>NUnit - </a:t>
            </a:r>
            <a:endParaRPr/>
          </a:p>
          <a:p>
            <a:pPr marL="457200" marR="0" lvl="0" indent="-342900" algn="l" rtl="0">
              <a:lnSpc>
                <a:spcPct val="150000"/>
              </a:lnSpc>
              <a:spcBef>
                <a:spcPts val="0"/>
              </a:spcBef>
              <a:spcAft>
                <a:spcPts val="0"/>
              </a:spcAft>
              <a:buSzPts val="1800"/>
              <a:buChar char="•"/>
            </a:pPr>
            <a:r>
              <a:rPr lang="en-US"/>
              <a:t>Specflow -</a:t>
            </a:r>
            <a:endParaRPr/>
          </a:p>
        </p:txBody>
      </p:sp>
      <p:sp>
        <p:nvSpPr>
          <p:cNvPr id="207" name="Google Shape;207;p34"/>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Unit Test Tooling for This Class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12" name="Google Shape;212;p35"/>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25</a:t>
            </a:fld>
            <a:endParaRPr/>
          </a:p>
        </p:txBody>
      </p:sp>
      <p:sp>
        <p:nvSpPr>
          <p:cNvPr id="213" name="Google Shape;213;p35"/>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marR="0" lvl="0" indent="-342900" algn="l" rtl="0">
              <a:lnSpc>
                <a:spcPct val="150000"/>
              </a:lnSpc>
              <a:spcBef>
                <a:spcPts val="640"/>
              </a:spcBef>
              <a:spcAft>
                <a:spcPts val="0"/>
              </a:spcAft>
              <a:buSzPts val="1800"/>
              <a:buChar char="•"/>
            </a:pPr>
            <a:r>
              <a:rPr lang="en-US"/>
              <a:t>Incremental steps drive out the interface</a:t>
            </a:r>
            <a:endParaRPr/>
          </a:p>
          <a:p>
            <a:pPr marL="457200" marR="0" lvl="0" indent="-342900" algn="l" rtl="0">
              <a:lnSpc>
                <a:spcPct val="150000"/>
              </a:lnSpc>
              <a:spcBef>
                <a:spcPts val="0"/>
              </a:spcBef>
              <a:spcAft>
                <a:spcPts val="0"/>
              </a:spcAft>
              <a:buSzPts val="1800"/>
              <a:buChar char="•"/>
            </a:pPr>
            <a:r>
              <a:rPr lang="en-US"/>
              <a:t>Hardcoding forces more test coverage</a:t>
            </a:r>
            <a:endParaRPr/>
          </a:p>
          <a:p>
            <a:pPr marL="457200" marR="0" lvl="0" indent="-342900" algn="l" rtl="0">
              <a:lnSpc>
                <a:spcPct val="150000"/>
              </a:lnSpc>
              <a:spcBef>
                <a:spcPts val="0"/>
              </a:spcBef>
              <a:spcAft>
                <a:spcPts val="0"/>
              </a:spcAft>
              <a:buSzPts val="1800"/>
              <a:buChar char="•"/>
            </a:pPr>
            <a:r>
              <a:rPr lang="en-US"/>
              <a:t>Small, small steps</a:t>
            </a:r>
            <a:endParaRPr/>
          </a:p>
          <a:p>
            <a:pPr marL="457200" marR="0" lvl="0" indent="-342900" algn="l" rtl="0">
              <a:lnSpc>
                <a:spcPct val="150000"/>
              </a:lnSpc>
              <a:spcBef>
                <a:spcPts val="0"/>
              </a:spcBef>
              <a:spcAft>
                <a:spcPts val="0"/>
              </a:spcAft>
              <a:buSzPts val="1800"/>
              <a:buChar char="•"/>
            </a:pPr>
            <a:r>
              <a:rPr lang="en-US"/>
              <a:t>Run Tests to get negative feedback first</a:t>
            </a:r>
            <a:endParaRPr/>
          </a:p>
          <a:p>
            <a:pPr marL="457200" marR="0" lvl="0" indent="-342900" algn="l" rtl="0">
              <a:lnSpc>
                <a:spcPct val="150000"/>
              </a:lnSpc>
              <a:spcBef>
                <a:spcPts val="0"/>
              </a:spcBef>
              <a:spcAft>
                <a:spcPts val="0"/>
              </a:spcAft>
              <a:buSzPts val="1800"/>
              <a:buChar char="•"/>
            </a:pPr>
            <a:r>
              <a:rPr lang="en-US"/>
              <a:t>Always refactor to eliminate duplication</a:t>
            </a:r>
            <a:endParaRPr/>
          </a:p>
          <a:p>
            <a:pPr marL="457200" marR="0" lvl="0" indent="-342900" algn="l" rtl="0">
              <a:lnSpc>
                <a:spcPct val="150000"/>
              </a:lnSpc>
              <a:spcBef>
                <a:spcPts val="0"/>
              </a:spcBef>
              <a:spcAft>
                <a:spcPts val="0"/>
              </a:spcAft>
              <a:buSzPts val="1800"/>
              <a:buChar char="•"/>
            </a:pPr>
            <a:r>
              <a:rPr lang="en-US"/>
              <a:t>Run Tests after each small refactoring</a:t>
            </a:r>
            <a:endParaRPr/>
          </a:p>
        </p:txBody>
      </p:sp>
      <p:sp>
        <p:nvSpPr>
          <p:cNvPr id="214" name="Google Shape;214;p35"/>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DEMO - Key Code Concepts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36"/>
          <p:cNvSpPr txBox="1">
            <a:spLocks noGrp="1"/>
          </p:cNvSpPr>
          <p:nvPr>
            <p:ph type="title"/>
          </p:nvPr>
        </p:nvSpPr>
        <p:spPr>
          <a:xfrm>
            <a:off x="457200" y="2143054"/>
            <a:ext cx="82296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t>Here comes the boss...</a:t>
            </a:r>
            <a:endParaRPr/>
          </a:p>
        </p:txBody>
      </p:sp>
      <p:pic>
        <p:nvPicPr>
          <p:cNvPr id="220" name="Google Shape;220;p36"/>
          <p:cNvPicPr preferRelativeResize="0"/>
          <p:nvPr/>
        </p:nvPicPr>
        <p:blipFill>
          <a:blip r:embed="rId3">
            <a:alphaModFix/>
          </a:blip>
          <a:stretch>
            <a:fillRect/>
          </a:stretch>
        </p:blipFill>
        <p:spPr>
          <a:xfrm>
            <a:off x="3652875" y="3000450"/>
            <a:ext cx="1838254" cy="1838254"/>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37"/>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Quick, look busy!</a:t>
            </a:r>
            <a:endParaRPr/>
          </a:p>
        </p:txBody>
      </p:sp>
      <p:sp>
        <p:nvSpPr>
          <p:cNvPr id="226" name="Google Shape;226;p37"/>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27</a:t>
            </a:fld>
            <a:endParaRPr/>
          </a:p>
        </p:txBody>
      </p:sp>
      <p:sp>
        <p:nvSpPr>
          <p:cNvPr id="227" name="Google Shape;227;p37"/>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None/>
            </a:pPr>
            <a:r>
              <a:rPr lang="en-US">
                <a:latin typeface="Avenir"/>
                <a:ea typeface="Avenir"/>
                <a:cs typeface="Avenir"/>
                <a:sym typeface="Avenir"/>
              </a:rPr>
              <a:t>Write a program that prints the numbers from 1 to 100. </a:t>
            </a:r>
            <a:endParaRPr>
              <a:latin typeface="Avenir"/>
              <a:ea typeface="Avenir"/>
              <a:cs typeface="Avenir"/>
              <a:sym typeface="Avenir"/>
            </a:endParaRPr>
          </a:p>
          <a:p>
            <a:pPr marL="0" lvl="0" indent="0" algn="l" rtl="0">
              <a:spcBef>
                <a:spcPts val="640"/>
              </a:spcBef>
              <a:spcAft>
                <a:spcPts val="0"/>
              </a:spcAft>
              <a:buNone/>
            </a:pPr>
            <a:endParaRPr>
              <a:latin typeface="Avenir"/>
              <a:ea typeface="Avenir"/>
              <a:cs typeface="Avenir"/>
              <a:sym typeface="Avenir"/>
            </a:endParaRPr>
          </a:p>
          <a:p>
            <a:pPr marL="0" lvl="0" indent="0" algn="l" rtl="0">
              <a:spcBef>
                <a:spcPts val="640"/>
              </a:spcBef>
              <a:spcAft>
                <a:spcPts val="0"/>
              </a:spcAft>
              <a:buNone/>
            </a:pPr>
            <a:r>
              <a:rPr lang="en-US">
                <a:latin typeface="Avenir"/>
                <a:ea typeface="Avenir"/>
                <a:cs typeface="Avenir"/>
                <a:sym typeface="Avenir"/>
              </a:rPr>
              <a:t>But for multiples of three print “Fizz” instead of the number and for the multiples of five print “Buzz”. </a:t>
            </a:r>
            <a:endParaRPr>
              <a:latin typeface="Avenir"/>
              <a:ea typeface="Avenir"/>
              <a:cs typeface="Avenir"/>
              <a:sym typeface="Avenir"/>
            </a:endParaRPr>
          </a:p>
          <a:p>
            <a:pPr marL="0" lvl="0" indent="0" algn="l" rtl="0">
              <a:spcBef>
                <a:spcPts val="640"/>
              </a:spcBef>
              <a:spcAft>
                <a:spcPts val="0"/>
              </a:spcAft>
              <a:buNone/>
            </a:pPr>
            <a:endParaRPr>
              <a:latin typeface="Avenir"/>
              <a:ea typeface="Avenir"/>
              <a:cs typeface="Avenir"/>
              <a:sym typeface="Avenir"/>
            </a:endParaRPr>
          </a:p>
          <a:p>
            <a:pPr marL="0" lvl="0" indent="0" algn="l" rtl="0">
              <a:spcBef>
                <a:spcPts val="640"/>
              </a:spcBef>
              <a:spcAft>
                <a:spcPts val="0"/>
              </a:spcAft>
              <a:buNone/>
            </a:pPr>
            <a:r>
              <a:rPr lang="en-US">
                <a:latin typeface="Avenir"/>
                <a:ea typeface="Avenir"/>
                <a:cs typeface="Avenir"/>
                <a:sym typeface="Avenir"/>
              </a:rPr>
              <a:t>For numbers which are multiples of both three and five print “FizzBuzz”.</a:t>
            </a:r>
            <a:endParaRPr>
              <a:latin typeface="Avenir"/>
              <a:ea typeface="Avenir"/>
              <a:cs typeface="Avenir"/>
              <a:sym typeface="Aveni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38"/>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Let’s create the project</a:t>
            </a:r>
            <a:endParaRPr/>
          </a:p>
        </p:txBody>
      </p:sp>
      <p:sp>
        <p:nvSpPr>
          <p:cNvPr id="233" name="Google Shape;233;p38"/>
          <p:cNvSpPr txBox="1">
            <a:spLocks noGrp="1"/>
          </p:cNvSpPr>
          <p:nvPr>
            <p:ph type="sldNum" idx="12"/>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28</a:t>
            </a:fld>
            <a:endParaRPr/>
          </a:p>
        </p:txBody>
      </p:sp>
      <p:sp>
        <p:nvSpPr>
          <p:cNvPr id="234" name="Google Shape;234;p38"/>
          <p:cNvSpPr txBox="1">
            <a:spLocks noGrp="1"/>
          </p:cNvSpPr>
          <p:nvPr>
            <p:ph type="body" idx="1"/>
          </p:nvPr>
        </p:nvSpPr>
        <p:spPr>
          <a:xfrm>
            <a:off x="457200" y="901675"/>
            <a:ext cx="7729800" cy="33126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Clr>
                <a:schemeClr val="dk1"/>
              </a:buClr>
              <a:buSzPts val="1100"/>
              <a:buFont typeface="Arial"/>
              <a:buNone/>
            </a:pPr>
            <a:r>
              <a:rPr lang="en-US"/>
              <a:t>$ mkdir fizzbuzz</a:t>
            </a:r>
            <a:endParaRPr/>
          </a:p>
          <a:p>
            <a:pPr marL="0" marR="0" lvl="0" indent="0" algn="l" rtl="0">
              <a:lnSpc>
                <a:spcPct val="100000"/>
              </a:lnSpc>
              <a:spcBef>
                <a:spcPts val="640"/>
              </a:spcBef>
              <a:spcAft>
                <a:spcPts val="0"/>
              </a:spcAft>
              <a:buClr>
                <a:schemeClr val="dk1"/>
              </a:buClr>
              <a:buSzPts val="1100"/>
              <a:buFont typeface="Arial"/>
              <a:buNone/>
            </a:pPr>
            <a:r>
              <a:rPr lang="en-US"/>
              <a:t>$ cd fizzbuzz</a:t>
            </a:r>
            <a:endParaRPr/>
          </a:p>
          <a:p>
            <a:pPr marL="0" lvl="0" indent="0" algn="l" rtl="0">
              <a:spcBef>
                <a:spcPts val="640"/>
              </a:spcBef>
              <a:spcAft>
                <a:spcPts val="0"/>
              </a:spcAft>
              <a:buClr>
                <a:schemeClr val="dk1"/>
              </a:buClr>
              <a:buSzPts val="1100"/>
              <a:buFont typeface="Arial"/>
              <a:buNone/>
            </a:pPr>
            <a:endParaRPr/>
          </a:p>
          <a:p>
            <a:pPr marL="0" lvl="0" indent="0" algn="l" rtl="0">
              <a:spcBef>
                <a:spcPts val="640"/>
              </a:spcBef>
              <a:spcAft>
                <a:spcPts val="0"/>
              </a:spcAft>
              <a:buClr>
                <a:schemeClr val="dk1"/>
              </a:buClr>
              <a:buSzPts val="1100"/>
              <a:buFont typeface="Arial"/>
              <a:buNone/>
            </a:pPr>
            <a:r>
              <a:rPr lang="en-US"/>
              <a:t>Create a file called ‘Gemfile’:</a:t>
            </a:r>
            <a:endParaRPr/>
          </a:p>
          <a:p>
            <a:pPr marL="0" lvl="0" indent="0" algn="l" rtl="0">
              <a:spcBef>
                <a:spcPts val="640"/>
              </a:spcBef>
              <a:spcAft>
                <a:spcPts val="0"/>
              </a:spcAft>
              <a:buClr>
                <a:schemeClr val="dk1"/>
              </a:buClr>
              <a:buSzPts val="1100"/>
              <a:buFont typeface="Arial"/>
              <a:buNone/>
            </a:pPr>
            <a:endParaRPr/>
          </a:p>
          <a:p>
            <a:pPr marL="0" lvl="0" indent="0" algn="l" rtl="0">
              <a:spcBef>
                <a:spcPts val="640"/>
              </a:spcBef>
              <a:spcAft>
                <a:spcPts val="0"/>
              </a:spcAft>
              <a:buClr>
                <a:schemeClr val="dk1"/>
              </a:buClr>
              <a:buSzPts val="1100"/>
              <a:buFont typeface="Arial"/>
              <a:buNone/>
            </a:pPr>
            <a:r>
              <a:rPr lang="en-US"/>
              <a:t># Gemfile</a:t>
            </a:r>
            <a:br>
              <a:rPr lang="en-US"/>
            </a:br>
            <a:r>
              <a:rPr lang="en-US"/>
              <a:t>source "https://rubygems.org"</a:t>
            </a:r>
            <a:br>
              <a:rPr lang="en-US"/>
            </a:br>
            <a:br>
              <a:rPr lang="en-US"/>
            </a:br>
            <a:r>
              <a:rPr lang="en-US"/>
              <a:t>gem "minitest"</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Shape 238"/>
        <p:cNvGrpSpPr/>
        <p:nvPr/>
      </p:nvGrpSpPr>
      <p:grpSpPr>
        <a:xfrm>
          <a:off x="0" y="0"/>
          <a:ext cx="0" cy="0"/>
          <a:chOff x="0" y="0"/>
          <a:chExt cx="0" cy="0"/>
        </a:xfrm>
      </p:grpSpPr>
      <p:sp>
        <p:nvSpPr>
          <p:cNvPr id="239" name="Google Shape;239;p39"/>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Let’s setup the project</a:t>
            </a:r>
            <a:endParaRPr/>
          </a:p>
        </p:txBody>
      </p:sp>
      <p:sp>
        <p:nvSpPr>
          <p:cNvPr id="240" name="Google Shape;240;p39"/>
          <p:cNvSpPr txBox="1">
            <a:spLocks noGrp="1"/>
          </p:cNvSpPr>
          <p:nvPr>
            <p:ph type="sldNum" idx="12"/>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29</a:t>
            </a:fld>
            <a:endParaRPr/>
          </a:p>
        </p:txBody>
      </p:sp>
      <p:sp>
        <p:nvSpPr>
          <p:cNvPr id="241" name="Google Shape;241;p39"/>
          <p:cNvSpPr txBox="1">
            <a:spLocks noGrp="1"/>
          </p:cNvSpPr>
          <p:nvPr>
            <p:ph type="body" idx="1"/>
          </p:nvPr>
        </p:nvSpPr>
        <p:spPr>
          <a:xfrm>
            <a:off x="457200" y="901675"/>
            <a:ext cx="7729800" cy="33126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Clr>
                <a:schemeClr val="dk1"/>
              </a:buClr>
              <a:buSzPts val="1100"/>
              <a:buFont typeface="Arial"/>
              <a:buNone/>
            </a:pPr>
            <a:r>
              <a:rPr lang="en-US"/>
              <a:t>Delete Hiker.cs</a:t>
            </a:r>
            <a:endParaRPr/>
          </a:p>
          <a:p>
            <a:pPr marL="0" lvl="0" indent="0" algn="l" rtl="0">
              <a:spcBef>
                <a:spcPts val="640"/>
              </a:spcBef>
              <a:spcAft>
                <a:spcPts val="0"/>
              </a:spcAft>
              <a:buClr>
                <a:schemeClr val="dk1"/>
              </a:buClr>
              <a:buSzPts val="1100"/>
              <a:buFont typeface="Arial"/>
              <a:buNone/>
            </a:pPr>
            <a:r>
              <a:rPr lang="en-US"/>
              <a:t>Delete HikerTest.cs</a:t>
            </a:r>
            <a:endParaRPr/>
          </a:p>
          <a:p>
            <a:pPr marL="0" lvl="0" indent="0" algn="l" rtl="0">
              <a:spcBef>
                <a:spcPts val="640"/>
              </a:spcBef>
              <a:spcAft>
                <a:spcPts val="0"/>
              </a:spcAft>
              <a:buClr>
                <a:schemeClr val="dk1"/>
              </a:buClr>
              <a:buSzPts val="1100"/>
              <a:buFont typeface="Arial"/>
              <a:buNone/>
            </a:pPr>
            <a:endParaRPr/>
          </a:p>
          <a:p>
            <a:pPr marL="0" lvl="0" indent="0" algn="l" rtl="0">
              <a:spcBef>
                <a:spcPts val="640"/>
              </a:spcBef>
              <a:spcAft>
                <a:spcPts val="0"/>
              </a:spcAft>
              <a:buClr>
                <a:schemeClr val="dk1"/>
              </a:buClr>
              <a:buSzPts val="1100"/>
              <a:buFont typeface="Arial"/>
              <a:buNone/>
            </a:pPr>
            <a:r>
              <a:rPr lang="en-US"/>
              <a:t>Create FizzBuzz.cs</a:t>
            </a:r>
            <a:endParaRPr/>
          </a:p>
          <a:p>
            <a:pPr marL="0" lvl="0" indent="0" algn="l" rtl="0">
              <a:spcBef>
                <a:spcPts val="640"/>
              </a:spcBef>
              <a:spcAft>
                <a:spcPts val="0"/>
              </a:spcAft>
              <a:buClr>
                <a:schemeClr val="dk1"/>
              </a:buClr>
              <a:buSzPts val="1100"/>
              <a:buFont typeface="Arial"/>
              <a:buNone/>
            </a:pPr>
            <a:r>
              <a:rPr lang="en-US"/>
              <a:t>Create FizzBuzzTest.cs</a:t>
            </a:r>
            <a:endParaRPr/>
          </a:p>
          <a:p>
            <a:pPr marL="0" lvl="0" indent="0" algn="l" rtl="0">
              <a:spcBef>
                <a:spcPts val="640"/>
              </a:spcBef>
              <a:spcAft>
                <a:spcPts val="0"/>
              </a:spcAft>
              <a:buClr>
                <a:schemeClr val="dk1"/>
              </a:buClr>
              <a:buSzPts val="1100"/>
              <a:buFont typeface="Arial"/>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5"/>
          <p:cNvSpPr txBox="1">
            <a:spLocks noGrp="1"/>
          </p:cNvSpPr>
          <p:nvPr>
            <p:ph type="title"/>
          </p:nvPr>
        </p:nvSpPr>
        <p:spPr>
          <a:xfrm>
            <a:off x="457200" y="2143054"/>
            <a:ext cx="82296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t>INTRODUCTIONS</a:t>
            </a:r>
            <a:endParaRPr/>
          </a:p>
        </p:txBody>
      </p:sp>
      <p:sp>
        <p:nvSpPr>
          <p:cNvPr id="3" name="Rectangle 2">
            <a:extLst>
              <a:ext uri="{FF2B5EF4-FFF2-40B4-BE49-F238E27FC236}">
                <a16:creationId xmlns:a16="http://schemas.microsoft.com/office/drawing/2014/main" id="{2D21A566-71E4-0E44-AC0D-999253EA59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 name="Group 3">
            <a:extLst>
              <a:ext uri="{FF2B5EF4-FFF2-40B4-BE49-F238E27FC236}">
                <a16:creationId xmlns:a16="http://schemas.microsoft.com/office/drawing/2014/main" id="{6EBFA3A2-C89B-D846-B585-C8E3FAB6B1E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109666"/>
            <a:ext cx="1396390" cy="538135"/>
            <a:chOff x="0" y="1479558"/>
            <a:chExt cx="1861854" cy="717514"/>
          </a:xfrm>
          <a:solidFill>
            <a:schemeClr val="bg1"/>
          </a:solidFill>
        </p:grpSpPr>
        <p:sp>
          <p:nvSpPr>
            <p:cNvPr id="5" name="Freeform: Shape 104">
              <a:extLst>
                <a:ext uri="{FF2B5EF4-FFF2-40B4-BE49-F238E27FC236}">
                  <a16:creationId xmlns:a16="http://schemas.microsoft.com/office/drawing/2014/main" id="{F4884840-B300-6342-915D-EBFECE677E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147955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6" name="Freeform: Shape 105">
              <a:extLst>
                <a:ext uri="{FF2B5EF4-FFF2-40B4-BE49-F238E27FC236}">
                  <a16:creationId xmlns:a16="http://schemas.microsoft.com/office/drawing/2014/main" id="{648A606D-05F0-8B4C-AA69-BA1D8B2095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19192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a:p>
          </p:txBody>
        </p:sp>
      </p:grpSp>
      <p:sp>
        <p:nvSpPr>
          <p:cNvPr id="7" name="Freeform: Shape 107">
            <a:extLst>
              <a:ext uri="{FF2B5EF4-FFF2-40B4-BE49-F238E27FC236}">
                <a16:creationId xmlns:a16="http://schemas.microsoft.com/office/drawing/2014/main" id="{1F42D576-A3B3-EF43-9E0F-ECE23D6687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14244" y="-25903"/>
            <a:ext cx="4991553" cy="4751602"/>
          </a:xfrm>
          <a:custGeom>
            <a:avLst/>
            <a:gdLst>
              <a:gd name="connsiteX0" fmla="*/ 1825048 w 6355652"/>
              <a:gd name="connsiteY0" fmla="*/ 0 h 6050127"/>
              <a:gd name="connsiteX1" fmla="*/ 4530604 w 6355652"/>
              <a:gd name="connsiteY1" fmla="*/ 0 h 6050127"/>
              <a:gd name="connsiteX2" fmla="*/ 4692567 w 6355652"/>
              <a:gd name="connsiteY2" fmla="*/ 78022 h 6050127"/>
              <a:gd name="connsiteX3" fmla="*/ 6355652 w 6355652"/>
              <a:gd name="connsiteY3" fmla="*/ 2872301 h 6050127"/>
              <a:gd name="connsiteX4" fmla="*/ 3177826 w 6355652"/>
              <a:gd name="connsiteY4" fmla="*/ 6050127 h 6050127"/>
              <a:gd name="connsiteX5" fmla="*/ 0 w 6355652"/>
              <a:gd name="connsiteY5" fmla="*/ 2872301 h 6050127"/>
              <a:gd name="connsiteX6" fmla="*/ 1663086 w 6355652"/>
              <a:gd name="connsiteY6" fmla="*/ 78022 h 6050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55652" h="6050127">
                <a:moveTo>
                  <a:pt x="1825048" y="0"/>
                </a:moveTo>
                <a:lnTo>
                  <a:pt x="4530604" y="0"/>
                </a:lnTo>
                <a:lnTo>
                  <a:pt x="4692567" y="78022"/>
                </a:lnTo>
                <a:cubicBezTo>
                  <a:pt x="5683175" y="616152"/>
                  <a:pt x="6355652" y="1665694"/>
                  <a:pt x="6355652" y="2872301"/>
                </a:cubicBezTo>
                <a:cubicBezTo>
                  <a:pt x="6355652" y="4627366"/>
                  <a:pt x="4932891" y="6050127"/>
                  <a:pt x="3177826" y="6050127"/>
                </a:cubicBezTo>
                <a:cubicBezTo>
                  <a:pt x="1422761" y="6050127"/>
                  <a:pt x="0" y="4627366"/>
                  <a:pt x="0" y="2872301"/>
                </a:cubicBezTo>
                <a:cubicBezTo>
                  <a:pt x="0" y="1665694"/>
                  <a:pt x="672477" y="616152"/>
                  <a:pt x="1663086" y="78022"/>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Shape 109">
            <a:extLst>
              <a:ext uri="{FF2B5EF4-FFF2-40B4-BE49-F238E27FC236}">
                <a16:creationId xmlns:a16="http://schemas.microsoft.com/office/drawing/2014/main" id="{89A58A11-6CC6-024D-8694-6CAC58D690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66395" y="-17928"/>
            <a:ext cx="5028938" cy="4738893"/>
          </a:xfrm>
          <a:custGeom>
            <a:avLst/>
            <a:gdLst>
              <a:gd name="connsiteX0" fmla="*/ 1825048 w 6355652"/>
              <a:gd name="connsiteY0" fmla="*/ 0 h 6050127"/>
              <a:gd name="connsiteX1" fmla="*/ 4530604 w 6355652"/>
              <a:gd name="connsiteY1" fmla="*/ 0 h 6050127"/>
              <a:gd name="connsiteX2" fmla="*/ 4692567 w 6355652"/>
              <a:gd name="connsiteY2" fmla="*/ 78022 h 6050127"/>
              <a:gd name="connsiteX3" fmla="*/ 6355652 w 6355652"/>
              <a:gd name="connsiteY3" fmla="*/ 2872301 h 6050127"/>
              <a:gd name="connsiteX4" fmla="*/ 3177826 w 6355652"/>
              <a:gd name="connsiteY4" fmla="*/ 6050127 h 6050127"/>
              <a:gd name="connsiteX5" fmla="*/ 0 w 6355652"/>
              <a:gd name="connsiteY5" fmla="*/ 2872301 h 6050127"/>
              <a:gd name="connsiteX6" fmla="*/ 1663086 w 6355652"/>
              <a:gd name="connsiteY6" fmla="*/ 78022 h 6050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55652" h="6050127">
                <a:moveTo>
                  <a:pt x="1825048" y="0"/>
                </a:moveTo>
                <a:lnTo>
                  <a:pt x="4530604" y="0"/>
                </a:lnTo>
                <a:lnTo>
                  <a:pt x="4692567" y="78022"/>
                </a:lnTo>
                <a:cubicBezTo>
                  <a:pt x="5683175" y="616152"/>
                  <a:pt x="6355652" y="1665694"/>
                  <a:pt x="6355652" y="2872301"/>
                </a:cubicBezTo>
                <a:cubicBezTo>
                  <a:pt x="6355652" y="4627366"/>
                  <a:pt x="4932891" y="6050127"/>
                  <a:pt x="3177826" y="6050127"/>
                </a:cubicBezTo>
                <a:cubicBezTo>
                  <a:pt x="1422761" y="6050127"/>
                  <a:pt x="0" y="4627366"/>
                  <a:pt x="0" y="2872301"/>
                </a:cubicBezTo>
                <a:cubicBezTo>
                  <a:pt x="0" y="1665694"/>
                  <a:pt x="672477" y="616152"/>
                  <a:pt x="1663086" y="78022"/>
                </a:cubicBezTo>
                <a:close/>
              </a:path>
            </a:pathLst>
          </a:cu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Shape 111">
            <a:extLst>
              <a:ext uri="{FF2B5EF4-FFF2-40B4-BE49-F238E27FC236}">
                <a16:creationId xmlns:a16="http://schemas.microsoft.com/office/drawing/2014/main" id="{4343E17D-BB5D-0E42-8843-228762CA37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0164" y="-17928"/>
            <a:ext cx="5028938" cy="4661263"/>
          </a:xfrm>
          <a:custGeom>
            <a:avLst/>
            <a:gdLst>
              <a:gd name="connsiteX0" fmla="*/ 1529549 w 6355652"/>
              <a:gd name="connsiteY0" fmla="*/ 0 h 5890980"/>
              <a:gd name="connsiteX1" fmla="*/ 4826104 w 6355652"/>
              <a:gd name="connsiteY1" fmla="*/ 0 h 5890980"/>
              <a:gd name="connsiteX2" fmla="*/ 4954579 w 6355652"/>
              <a:gd name="connsiteY2" fmla="*/ 78051 h 5890980"/>
              <a:gd name="connsiteX3" fmla="*/ 6355652 w 6355652"/>
              <a:gd name="connsiteY3" fmla="*/ 2713154 h 5890980"/>
              <a:gd name="connsiteX4" fmla="*/ 3177826 w 6355652"/>
              <a:gd name="connsiteY4" fmla="*/ 5890980 h 5890980"/>
              <a:gd name="connsiteX5" fmla="*/ 0 w 6355652"/>
              <a:gd name="connsiteY5" fmla="*/ 2713154 h 5890980"/>
              <a:gd name="connsiteX6" fmla="*/ 1401073 w 6355652"/>
              <a:gd name="connsiteY6" fmla="*/ 78051 h 5890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55652" h="5890980">
                <a:moveTo>
                  <a:pt x="1529549" y="0"/>
                </a:moveTo>
                <a:lnTo>
                  <a:pt x="4826104" y="0"/>
                </a:lnTo>
                <a:lnTo>
                  <a:pt x="4954579" y="78051"/>
                </a:lnTo>
                <a:cubicBezTo>
                  <a:pt x="5799886" y="649129"/>
                  <a:pt x="6355652" y="1616239"/>
                  <a:pt x="6355652" y="2713154"/>
                </a:cubicBezTo>
                <a:cubicBezTo>
                  <a:pt x="6355652" y="4468219"/>
                  <a:pt x="4932891" y="5890980"/>
                  <a:pt x="3177826" y="5890980"/>
                </a:cubicBezTo>
                <a:cubicBezTo>
                  <a:pt x="1422761" y="5890980"/>
                  <a:pt x="0" y="4468219"/>
                  <a:pt x="0" y="2713154"/>
                </a:cubicBezTo>
                <a:cubicBezTo>
                  <a:pt x="0" y="1616239"/>
                  <a:pt x="555766" y="649129"/>
                  <a:pt x="1401073" y="78051"/>
                </a:cubicBezTo>
                <a:close/>
              </a:path>
            </a:pathLst>
          </a:cu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Google Shape;95;p14">
            <a:extLst>
              <a:ext uri="{FF2B5EF4-FFF2-40B4-BE49-F238E27FC236}">
                <a16:creationId xmlns:a16="http://schemas.microsoft.com/office/drawing/2014/main" id="{7121F549-D363-C141-9657-44CD31520E78}"/>
              </a:ext>
            </a:extLst>
          </p:cNvPr>
          <p:cNvSpPr txBox="1">
            <a:spLocks/>
          </p:cNvSpPr>
          <p:nvPr/>
        </p:nvSpPr>
        <p:spPr>
          <a:xfrm>
            <a:off x="1495727" y="496801"/>
            <a:ext cx="4629967" cy="2258392"/>
          </a:xfrm>
          <a:prstGeom prst="rect">
            <a:avLst/>
          </a:prstGeom>
          <a:noFill/>
          <a:ln>
            <a:noFill/>
          </a:ln>
        </p:spPr>
        <p:txBody>
          <a:bodyPr spcFirstLastPara="1" vert="horz" wrap="square" lIns="91440" tIns="45720" rIns="91440" bIns="45720" rtlCol="0" anchor="b" anchorCtr="0">
            <a:norm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rgbClr val="FFFFFF"/>
              </a:buClr>
              <a:buSzPts val="3000"/>
              <a:buFont typeface="Oswald"/>
              <a:buNone/>
              <a:defRPr sz="4400" b="0" i="0" u="none" strike="noStrike" cap="none">
                <a:solidFill>
                  <a:srgbClr val="FFFFFF"/>
                </a:solidFill>
                <a:latin typeface="Oswald"/>
                <a:ea typeface="Oswald"/>
                <a:cs typeface="Oswald"/>
                <a:sym typeface="Oswald"/>
              </a:defRPr>
            </a:lvl1pPr>
            <a:lvl2pPr marR="0" lvl="1" indent="0" algn="l" rtl="0">
              <a:lnSpc>
                <a:spcPct val="100000"/>
              </a:lnSpc>
              <a:spcBef>
                <a:spcPts val="0"/>
              </a:spcBef>
              <a:spcAft>
                <a:spcPts val="0"/>
              </a:spcAft>
              <a:buClr>
                <a:srgbClr val="FFFFFF"/>
              </a:buClr>
              <a:buSzPts val="1400"/>
              <a:buFont typeface="Oswald"/>
              <a:buNone/>
              <a:defRPr sz="1800" b="0" i="0" u="none" strike="noStrike" cap="none">
                <a:solidFill>
                  <a:srgbClr val="FFFFFF"/>
                </a:solidFill>
                <a:latin typeface="Oswald"/>
                <a:ea typeface="Oswald"/>
                <a:cs typeface="Oswald"/>
                <a:sym typeface="Oswald"/>
              </a:defRPr>
            </a:lvl2pPr>
            <a:lvl3pPr marR="0" lvl="2" indent="0" algn="l" rtl="0">
              <a:lnSpc>
                <a:spcPct val="100000"/>
              </a:lnSpc>
              <a:spcBef>
                <a:spcPts val="0"/>
              </a:spcBef>
              <a:spcAft>
                <a:spcPts val="0"/>
              </a:spcAft>
              <a:buClr>
                <a:srgbClr val="FFFFFF"/>
              </a:buClr>
              <a:buSzPts val="1400"/>
              <a:buFont typeface="Oswald"/>
              <a:buNone/>
              <a:defRPr sz="1800" b="0" i="0" u="none" strike="noStrike" cap="none">
                <a:solidFill>
                  <a:srgbClr val="FFFFFF"/>
                </a:solidFill>
                <a:latin typeface="Oswald"/>
                <a:ea typeface="Oswald"/>
                <a:cs typeface="Oswald"/>
                <a:sym typeface="Oswald"/>
              </a:defRPr>
            </a:lvl3pPr>
            <a:lvl4pPr marR="0" lvl="3" indent="0" algn="l" rtl="0">
              <a:lnSpc>
                <a:spcPct val="100000"/>
              </a:lnSpc>
              <a:spcBef>
                <a:spcPts val="0"/>
              </a:spcBef>
              <a:spcAft>
                <a:spcPts val="0"/>
              </a:spcAft>
              <a:buClr>
                <a:srgbClr val="FFFFFF"/>
              </a:buClr>
              <a:buSzPts val="1400"/>
              <a:buFont typeface="Oswald"/>
              <a:buNone/>
              <a:defRPr sz="1800" b="0" i="0" u="none" strike="noStrike" cap="none">
                <a:solidFill>
                  <a:srgbClr val="FFFFFF"/>
                </a:solidFill>
                <a:latin typeface="Oswald"/>
                <a:ea typeface="Oswald"/>
                <a:cs typeface="Oswald"/>
                <a:sym typeface="Oswald"/>
              </a:defRPr>
            </a:lvl4pPr>
            <a:lvl5pPr marR="0" lvl="4" indent="0" algn="l" rtl="0">
              <a:lnSpc>
                <a:spcPct val="100000"/>
              </a:lnSpc>
              <a:spcBef>
                <a:spcPts val="0"/>
              </a:spcBef>
              <a:spcAft>
                <a:spcPts val="0"/>
              </a:spcAft>
              <a:buClr>
                <a:srgbClr val="FFFFFF"/>
              </a:buClr>
              <a:buSzPts val="1400"/>
              <a:buFont typeface="Oswald"/>
              <a:buNone/>
              <a:defRPr sz="1800" b="0" i="0" u="none" strike="noStrike" cap="none">
                <a:solidFill>
                  <a:srgbClr val="FFFFFF"/>
                </a:solidFill>
                <a:latin typeface="Oswald"/>
                <a:ea typeface="Oswald"/>
                <a:cs typeface="Oswald"/>
                <a:sym typeface="Oswald"/>
              </a:defRPr>
            </a:lvl5pPr>
            <a:lvl6pPr marR="0" lvl="5" indent="0" algn="l" rtl="0">
              <a:lnSpc>
                <a:spcPct val="100000"/>
              </a:lnSpc>
              <a:spcBef>
                <a:spcPts val="0"/>
              </a:spcBef>
              <a:spcAft>
                <a:spcPts val="0"/>
              </a:spcAft>
              <a:buClr>
                <a:srgbClr val="FFFFFF"/>
              </a:buClr>
              <a:buSzPts val="1400"/>
              <a:buFont typeface="Oswald"/>
              <a:buNone/>
              <a:defRPr sz="1800" b="0" i="0" u="none" strike="noStrike" cap="none">
                <a:solidFill>
                  <a:srgbClr val="FFFFFF"/>
                </a:solidFill>
                <a:latin typeface="Oswald"/>
                <a:ea typeface="Oswald"/>
                <a:cs typeface="Oswald"/>
                <a:sym typeface="Oswald"/>
              </a:defRPr>
            </a:lvl6pPr>
            <a:lvl7pPr marR="0" lvl="6" indent="0" algn="l" rtl="0">
              <a:lnSpc>
                <a:spcPct val="100000"/>
              </a:lnSpc>
              <a:spcBef>
                <a:spcPts val="0"/>
              </a:spcBef>
              <a:spcAft>
                <a:spcPts val="0"/>
              </a:spcAft>
              <a:buClr>
                <a:srgbClr val="FFFFFF"/>
              </a:buClr>
              <a:buSzPts val="1400"/>
              <a:buFont typeface="Oswald"/>
              <a:buNone/>
              <a:defRPr sz="1800" b="0" i="0" u="none" strike="noStrike" cap="none">
                <a:solidFill>
                  <a:srgbClr val="FFFFFF"/>
                </a:solidFill>
                <a:latin typeface="Oswald"/>
                <a:ea typeface="Oswald"/>
                <a:cs typeface="Oswald"/>
                <a:sym typeface="Oswald"/>
              </a:defRPr>
            </a:lvl7pPr>
            <a:lvl8pPr marR="0" lvl="7" indent="0" algn="l" rtl="0">
              <a:lnSpc>
                <a:spcPct val="100000"/>
              </a:lnSpc>
              <a:spcBef>
                <a:spcPts val="0"/>
              </a:spcBef>
              <a:spcAft>
                <a:spcPts val="0"/>
              </a:spcAft>
              <a:buClr>
                <a:srgbClr val="FFFFFF"/>
              </a:buClr>
              <a:buSzPts val="1400"/>
              <a:buFont typeface="Oswald"/>
              <a:buNone/>
              <a:defRPr sz="1800" b="0" i="0" u="none" strike="noStrike" cap="none">
                <a:solidFill>
                  <a:srgbClr val="FFFFFF"/>
                </a:solidFill>
                <a:latin typeface="Oswald"/>
                <a:ea typeface="Oswald"/>
                <a:cs typeface="Oswald"/>
                <a:sym typeface="Oswald"/>
              </a:defRPr>
            </a:lvl8pPr>
            <a:lvl9pPr marR="0" lvl="8" indent="0" algn="l" rtl="0">
              <a:lnSpc>
                <a:spcPct val="100000"/>
              </a:lnSpc>
              <a:spcBef>
                <a:spcPts val="0"/>
              </a:spcBef>
              <a:spcAft>
                <a:spcPts val="0"/>
              </a:spcAft>
              <a:buClr>
                <a:srgbClr val="FFFFFF"/>
              </a:buClr>
              <a:buSzPts val="1400"/>
              <a:buFont typeface="Oswald"/>
              <a:buNone/>
              <a:defRPr sz="1800" b="0" i="0" u="none" strike="noStrike" cap="none">
                <a:solidFill>
                  <a:srgbClr val="FFFFFF"/>
                </a:solidFill>
                <a:latin typeface="Oswald"/>
                <a:ea typeface="Oswald"/>
                <a:cs typeface="Oswald"/>
                <a:sym typeface="Oswald"/>
              </a:defRPr>
            </a:lvl9pPr>
          </a:lstStyle>
          <a:p>
            <a:pPr>
              <a:lnSpc>
                <a:spcPct val="90000"/>
              </a:lnSpc>
              <a:spcBef>
                <a:spcPct val="0"/>
              </a:spcBef>
            </a:pPr>
            <a:r>
              <a:rPr lang="en-US" sz="4600" b="1" kern="1200">
                <a:solidFill>
                  <a:schemeClr val="bg1"/>
                </a:solidFill>
                <a:latin typeface="Dank Mono" pitchFamily="49" charset="77"/>
                <a:ea typeface="+mj-ea"/>
                <a:cs typeface="+mj-cs"/>
              </a:rPr>
              <a:t>INTRODUCTIONS</a:t>
            </a:r>
            <a:endParaRPr lang="en-US" sz="4600" b="1" kern="1200" dirty="0">
              <a:solidFill>
                <a:schemeClr val="bg1"/>
              </a:solidFill>
              <a:latin typeface="Dank Mono" pitchFamily="49" charset="77"/>
              <a:ea typeface="+mj-ea"/>
              <a:cs typeface="+mj-cs"/>
            </a:endParaRPr>
          </a:p>
        </p:txBody>
      </p:sp>
      <p:sp>
        <p:nvSpPr>
          <p:cNvPr id="11" name="Graphic 212">
            <a:extLst>
              <a:ext uri="{FF2B5EF4-FFF2-40B4-BE49-F238E27FC236}">
                <a16:creationId xmlns:a16="http://schemas.microsoft.com/office/drawing/2014/main" id="{9D61172B-F700-8244-8B01-96E49257D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1037" y="141370"/>
            <a:ext cx="786278" cy="786278"/>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12" name="Graphic 212">
            <a:extLst>
              <a:ext uri="{FF2B5EF4-FFF2-40B4-BE49-F238E27FC236}">
                <a16:creationId xmlns:a16="http://schemas.microsoft.com/office/drawing/2014/main" id="{2B0A04D4-5369-5640-BAB7-76890A6CF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1037" y="141370"/>
            <a:ext cx="786278" cy="786278"/>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grpSp>
        <p:nvGrpSpPr>
          <p:cNvPr id="13" name="Graphic 185">
            <a:extLst>
              <a:ext uri="{FF2B5EF4-FFF2-40B4-BE49-F238E27FC236}">
                <a16:creationId xmlns:a16="http://schemas.microsoft.com/office/drawing/2014/main" id="{EA8EA98E-892D-1948-B134-5D42496967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187321" y="2683737"/>
            <a:ext cx="790849" cy="352267"/>
            <a:chOff x="9841624" y="4115729"/>
            <a:chExt cx="602169" cy="268223"/>
          </a:xfrm>
          <a:solidFill>
            <a:schemeClr val="bg1"/>
          </a:solidFill>
        </p:grpSpPr>
        <p:sp>
          <p:nvSpPr>
            <p:cNvPr id="14" name="Freeform: Shape 118">
              <a:extLst>
                <a:ext uri="{FF2B5EF4-FFF2-40B4-BE49-F238E27FC236}">
                  <a16:creationId xmlns:a16="http://schemas.microsoft.com/office/drawing/2014/main" id="{0EA87B70-2C3A-E04C-952C-C05DDE9764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5" name="Freeform: Shape 119">
              <a:extLst>
                <a:ext uri="{FF2B5EF4-FFF2-40B4-BE49-F238E27FC236}">
                  <a16:creationId xmlns:a16="http://schemas.microsoft.com/office/drawing/2014/main" id="{331BAD70-AEF0-0647-BA42-272951B301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6" name="Freeform: Shape 120">
              <a:extLst>
                <a:ext uri="{FF2B5EF4-FFF2-40B4-BE49-F238E27FC236}">
                  <a16:creationId xmlns:a16="http://schemas.microsoft.com/office/drawing/2014/main" id="{93ED0BFA-2803-D942-8199-CBC3B95407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7" name="Freeform: Shape 121">
              <a:extLst>
                <a:ext uri="{FF2B5EF4-FFF2-40B4-BE49-F238E27FC236}">
                  <a16:creationId xmlns:a16="http://schemas.microsoft.com/office/drawing/2014/main" id="{89BA24DD-04FE-CD4C-8860-3C3548CCB5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8" name="Freeform: Shape 122">
              <a:extLst>
                <a:ext uri="{FF2B5EF4-FFF2-40B4-BE49-F238E27FC236}">
                  <a16:creationId xmlns:a16="http://schemas.microsoft.com/office/drawing/2014/main" id="{A59EFB1F-BFCC-404B-8B8B-0036D3FC71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19" name="Oval 18">
            <a:extLst>
              <a:ext uri="{FF2B5EF4-FFF2-40B4-BE49-F238E27FC236}">
                <a16:creationId xmlns:a16="http://schemas.microsoft.com/office/drawing/2014/main" id="{1C3AE9CE-D10A-5045-A95D-1C71E44A28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3393" y="3682764"/>
            <a:ext cx="351068" cy="351068"/>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842F4208-B24B-1347-AEE8-9F17823E2C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3393" y="3682764"/>
            <a:ext cx="351068" cy="351068"/>
          </a:xfrm>
          <a:prstGeom prst="ellipse">
            <a:avLst/>
          </a:pr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Freeform: Shape 128">
            <a:extLst>
              <a:ext uri="{FF2B5EF4-FFF2-40B4-BE49-F238E27FC236}">
                <a16:creationId xmlns:a16="http://schemas.microsoft.com/office/drawing/2014/main" id="{81FF2556-CD61-4A47-81DE-239F554427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66850" y="3150576"/>
            <a:ext cx="2077150" cy="1992924"/>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2" name="Freeform: Shape 130">
            <a:extLst>
              <a:ext uri="{FF2B5EF4-FFF2-40B4-BE49-F238E27FC236}">
                <a16:creationId xmlns:a16="http://schemas.microsoft.com/office/drawing/2014/main" id="{9F5E4F3F-DE44-1A4C-B4E3-8BB39C7A6B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66850" y="3150576"/>
            <a:ext cx="2077150" cy="1992924"/>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2">
              <a:alpha val="3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3" name="Google Shape;97;p14">
            <a:extLst>
              <a:ext uri="{FF2B5EF4-FFF2-40B4-BE49-F238E27FC236}">
                <a16:creationId xmlns:a16="http://schemas.microsoft.com/office/drawing/2014/main" id="{8BD812FA-6152-E949-B16E-CEBBE374CBEF}"/>
              </a:ext>
            </a:extLst>
          </p:cNvPr>
          <p:cNvSpPr txBox="1">
            <a:spLocks/>
          </p:cNvSpPr>
          <p:nvPr/>
        </p:nvSpPr>
        <p:spPr>
          <a:xfrm>
            <a:off x="6457950" y="4767262"/>
            <a:ext cx="2057400" cy="273844"/>
          </a:xfrm>
          <a:prstGeom prst="rect">
            <a:avLst/>
          </a:prstGeom>
          <a:noFill/>
        </p:spPr>
        <p:txBody>
          <a:bodyPr spcFirstLastPara="1" vert="horz" lIns="91440" tIns="45720" rIns="91440" bIns="45720" rtlCol="0" anchor="ctr"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lnSpc>
                <a:spcPct val="90000"/>
              </a:lnSpc>
              <a:spcAft>
                <a:spcPts val="600"/>
              </a:spcAft>
            </a:pPr>
            <a:fld id="{00000000-1234-1234-1234-123412341234}" type="slidenum">
              <a:rPr lang="en-US" sz="700" kern="1200" smtClean="0">
                <a:latin typeface="+mn-lt"/>
                <a:ea typeface="+mn-ea"/>
                <a:cs typeface="+mn-cs"/>
              </a:rPr>
              <a:pPr algn="r">
                <a:lnSpc>
                  <a:spcPct val="90000"/>
                </a:lnSpc>
                <a:spcAft>
                  <a:spcPts val="600"/>
                </a:spcAft>
              </a:pPr>
              <a:t>3</a:t>
            </a:fld>
            <a:endParaRPr lang="en-US" sz="700" kern="1200">
              <a:latin typeface="+mn-lt"/>
              <a:ea typeface="+mn-ea"/>
              <a:cs typeface="+mn-cs"/>
            </a:endParaRPr>
          </a:p>
        </p:txBody>
      </p:sp>
      <p:pic>
        <p:nvPicPr>
          <p:cNvPr id="24" name="Picture 23">
            <a:extLst>
              <a:ext uri="{FF2B5EF4-FFF2-40B4-BE49-F238E27FC236}">
                <a16:creationId xmlns:a16="http://schemas.microsoft.com/office/drawing/2014/main" id="{86935D58-B81A-D848-B6F5-EBF4186E8C34}"/>
              </a:ext>
            </a:extLst>
          </p:cNvPr>
          <p:cNvPicPr>
            <a:picLocks noChangeAspect="1"/>
          </p:cNvPicPr>
          <p:nvPr/>
        </p:nvPicPr>
        <p:blipFill>
          <a:blip r:embed="rId3"/>
          <a:stretch>
            <a:fillRect/>
          </a:stretch>
        </p:blipFill>
        <p:spPr>
          <a:xfrm>
            <a:off x="7874007" y="4504765"/>
            <a:ext cx="1187799" cy="584472"/>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45"/>
        <p:cNvGrpSpPr/>
        <p:nvPr/>
      </p:nvGrpSpPr>
      <p:grpSpPr>
        <a:xfrm>
          <a:off x="0" y="0"/>
          <a:ext cx="0" cy="0"/>
          <a:chOff x="0" y="0"/>
          <a:chExt cx="0" cy="0"/>
        </a:xfrm>
      </p:grpSpPr>
      <p:sp>
        <p:nvSpPr>
          <p:cNvPr id="246" name="Google Shape;246;p40"/>
          <p:cNvSpPr txBox="1">
            <a:spLocks noGrp="1"/>
          </p:cNvSpPr>
          <p:nvPr>
            <p:ph type="sldNum" idx="12"/>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30</a:t>
            </a:fld>
            <a:endParaRPr/>
          </a:p>
        </p:txBody>
      </p:sp>
      <p:sp>
        <p:nvSpPr>
          <p:cNvPr id="247" name="Google Shape;247;p40"/>
          <p:cNvSpPr txBox="1">
            <a:spLocks noGrp="1"/>
          </p:cNvSpPr>
          <p:nvPr>
            <p:ph type="body" idx="1"/>
          </p:nvPr>
        </p:nvSpPr>
        <p:spPr>
          <a:xfrm>
            <a:off x="457275" y="206100"/>
            <a:ext cx="7729800" cy="40083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None/>
            </a:pPr>
            <a:r>
              <a:rPr lang="en-US"/>
              <a:t>$ bundle install</a:t>
            </a:r>
            <a:endParaRPr/>
          </a:p>
          <a:p>
            <a:pPr marL="0" lvl="0" indent="0" algn="l" rtl="0">
              <a:spcBef>
                <a:spcPts val="640"/>
              </a:spcBef>
              <a:spcAft>
                <a:spcPts val="0"/>
              </a:spcAft>
              <a:buNone/>
            </a:pPr>
            <a:endParaRPr/>
          </a:p>
          <a:p>
            <a:pPr marL="0" lvl="0" indent="0" algn="l" rtl="0">
              <a:spcBef>
                <a:spcPts val="640"/>
              </a:spcBef>
              <a:spcAft>
                <a:spcPts val="0"/>
              </a:spcAft>
              <a:buNone/>
            </a:pPr>
            <a:r>
              <a:rPr lang="en-US"/>
              <a:t>Fetching gem metadata from https://rubygems.org/.............</a:t>
            </a:r>
            <a:br>
              <a:rPr lang="en-US"/>
            </a:br>
            <a:r>
              <a:rPr lang="en-US"/>
              <a:t>Resolving dependencies...</a:t>
            </a:r>
            <a:br>
              <a:rPr lang="en-US"/>
            </a:br>
            <a:r>
              <a:rPr lang="en-US"/>
              <a:t>Using bundler 1.17.2</a:t>
            </a:r>
            <a:br>
              <a:rPr lang="en-US"/>
            </a:br>
            <a:r>
              <a:rPr lang="en-US"/>
              <a:t>Using minitest 5.11.3</a:t>
            </a:r>
            <a:br>
              <a:rPr lang="en-US"/>
            </a:br>
            <a:r>
              <a:rPr lang="en-US"/>
              <a:t>Bundle complete! 1 Gemfile dependency, 2 gems now installed.</a:t>
            </a:r>
            <a:br>
              <a:rPr lang="en-US"/>
            </a:br>
            <a:r>
              <a:rPr lang="en-US"/>
              <a:t>Use `bundle info [gemname]` to see where a bundled gem is installed.</a:t>
            </a:r>
            <a:endParaRPr/>
          </a:p>
          <a:p>
            <a:pPr marL="0" lvl="0" indent="0" algn="l" rtl="0">
              <a:spcBef>
                <a:spcPts val="640"/>
              </a:spcBef>
              <a:spcAft>
                <a:spcPts val="0"/>
              </a:spcAft>
              <a:buNone/>
            </a:pP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51"/>
        <p:cNvGrpSpPr/>
        <p:nvPr/>
      </p:nvGrpSpPr>
      <p:grpSpPr>
        <a:xfrm>
          <a:off x="0" y="0"/>
          <a:ext cx="0" cy="0"/>
          <a:chOff x="0" y="0"/>
          <a:chExt cx="0" cy="0"/>
        </a:xfrm>
      </p:grpSpPr>
      <p:sp>
        <p:nvSpPr>
          <p:cNvPr id="252" name="Google Shape;252;p41"/>
          <p:cNvSpPr txBox="1">
            <a:spLocks noGrp="1"/>
          </p:cNvSpPr>
          <p:nvPr>
            <p:ph type="sldNum" idx="12"/>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31</a:t>
            </a:fld>
            <a:endParaRPr/>
          </a:p>
        </p:txBody>
      </p:sp>
      <p:sp>
        <p:nvSpPr>
          <p:cNvPr id="253" name="Google Shape;253;p41"/>
          <p:cNvSpPr txBox="1">
            <a:spLocks noGrp="1"/>
          </p:cNvSpPr>
          <p:nvPr>
            <p:ph type="body" idx="1"/>
          </p:nvPr>
        </p:nvSpPr>
        <p:spPr>
          <a:xfrm>
            <a:off x="457275" y="206100"/>
            <a:ext cx="7729800" cy="40083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None/>
            </a:pPr>
            <a:r>
              <a:rPr lang="en-US"/>
              <a:t>Create our first test file ‘fizzbuzz_test.rb’:</a:t>
            </a:r>
            <a:endParaRPr/>
          </a:p>
          <a:p>
            <a:pPr marL="0" lvl="0" indent="0" algn="l" rtl="0">
              <a:spcBef>
                <a:spcPts val="640"/>
              </a:spcBef>
              <a:spcAft>
                <a:spcPts val="0"/>
              </a:spcAft>
              <a:buNone/>
            </a:pPr>
            <a:endParaRPr/>
          </a:p>
          <a:p>
            <a:pPr marL="0" marR="0" lvl="0" indent="0" algn="l" rtl="0">
              <a:lnSpc>
                <a:spcPct val="100000"/>
              </a:lnSpc>
              <a:spcBef>
                <a:spcPts val="640"/>
              </a:spcBef>
              <a:spcAft>
                <a:spcPts val="0"/>
              </a:spcAft>
              <a:buClr>
                <a:srgbClr val="000000"/>
              </a:buClr>
              <a:buSzPts val="1100"/>
              <a:buFont typeface="Arial"/>
              <a:buNone/>
            </a:pPr>
            <a:r>
              <a:rPr lang="en-US"/>
              <a:t>require 'minitest/autorun'</a:t>
            </a:r>
            <a:br>
              <a:rPr lang="en-US"/>
            </a:br>
            <a:br>
              <a:rPr lang="en-US"/>
            </a:br>
            <a:r>
              <a:rPr lang="en-US"/>
              <a:t>class FizzBuzzTest &lt; Minitest::Test</a:t>
            </a:r>
            <a:br>
              <a:rPr lang="en-US"/>
            </a:br>
            <a:r>
              <a:rPr lang="en-US"/>
              <a:t>  def test_returns_fizz_when_passed_3</a:t>
            </a:r>
            <a:br>
              <a:rPr lang="en-US"/>
            </a:br>
            <a:r>
              <a:rPr lang="en-US"/>
              <a:t>    assert_equal "fizz", fizzbuzz(3)</a:t>
            </a:r>
            <a:endParaRPr/>
          </a:p>
          <a:p>
            <a:pPr marL="0" marR="0" lvl="0" indent="0" algn="l" rtl="0">
              <a:lnSpc>
                <a:spcPct val="100000"/>
              </a:lnSpc>
              <a:spcBef>
                <a:spcPts val="640"/>
              </a:spcBef>
              <a:spcAft>
                <a:spcPts val="0"/>
              </a:spcAft>
              <a:buClr>
                <a:srgbClr val="000000"/>
              </a:buClr>
              <a:buSzPts val="1100"/>
              <a:buFont typeface="Arial"/>
              <a:buNone/>
            </a:pPr>
            <a:r>
              <a:rPr lang="en-US"/>
              <a:t>  end</a:t>
            </a:r>
            <a:br>
              <a:rPr lang="en-US"/>
            </a:br>
            <a:r>
              <a:rPr lang="en-US"/>
              <a:t>end</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Shape 257"/>
        <p:cNvGrpSpPr/>
        <p:nvPr/>
      </p:nvGrpSpPr>
      <p:grpSpPr>
        <a:xfrm>
          <a:off x="0" y="0"/>
          <a:ext cx="0" cy="0"/>
          <a:chOff x="0" y="0"/>
          <a:chExt cx="0" cy="0"/>
        </a:xfrm>
      </p:grpSpPr>
      <p:sp>
        <p:nvSpPr>
          <p:cNvPr id="258" name="Google Shape;258;p42"/>
          <p:cNvSpPr txBox="1">
            <a:spLocks noGrp="1"/>
          </p:cNvSpPr>
          <p:nvPr>
            <p:ph type="sldNum" idx="12"/>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32</a:t>
            </a:fld>
            <a:endParaRPr/>
          </a:p>
        </p:txBody>
      </p:sp>
      <p:sp>
        <p:nvSpPr>
          <p:cNvPr id="259" name="Google Shape;259;p42"/>
          <p:cNvSpPr txBox="1">
            <a:spLocks noGrp="1"/>
          </p:cNvSpPr>
          <p:nvPr>
            <p:ph type="body" idx="1"/>
          </p:nvPr>
        </p:nvSpPr>
        <p:spPr>
          <a:xfrm>
            <a:off x="457275" y="206100"/>
            <a:ext cx="7729800" cy="4008300"/>
          </a:xfrm>
          <a:prstGeom prst="rect">
            <a:avLst/>
          </a:prstGeom>
        </p:spPr>
        <p:txBody>
          <a:bodyPr spcFirstLastPara="1" wrap="square" lIns="91425" tIns="91425" rIns="91425" bIns="91425" anchor="t" anchorCtr="0">
            <a:noAutofit/>
          </a:bodyPr>
          <a:lstStyle/>
          <a:p>
            <a:pPr marL="0" marR="0" lvl="0" indent="0" algn="l" rtl="0">
              <a:lnSpc>
                <a:spcPct val="100000"/>
              </a:lnSpc>
              <a:spcBef>
                <a:spcPts val="640"/>
              </a:spcBef>
              <a:spcAft>
                <a:spcPts val="0"/>
              </a:spcAft>
              <a:buClr>
                <a:srgbClr val="000000"/>
              </a:buClr>
              <a:buSzPts val="1100"/>
              <a:buFont typeface="Arial"/>
              <a:buNone/>
            </a:pPr>
            <a:r>
              <a:rPr lang="en-US"/>
              <a:t>using NUnit.Framework;</a:t>
            </a:r>
            <a:br>
              <a:rPr lang="en-US"/>
            </a:br>
            <a:br>
              <a:rPr lang="en-US"/>
            </a:br>
            <a:r>
              <a:rPr lang="en-US"/>
              <a:t>[TestFixture]</a:t>
            </a:r>
            <a:br>
              <a:rPr lang="en-US"/>
            </a:br>
            <a:r>
              <a:rPr lang="en-US"/>
              <a:t>public class FizzBuzzTest </a:t>
            </a:r>
            <a:endParaRPr/>
          </a:p>
          <a:p>
            <a:pPr marL="0" marR="0" lvl="0" indent="0" algn="l" rtl="0">
              <a:lnSpc>
                <a:spcPct val="100000"/>
              </a:lnSpc>
              <a:spcBef>
                <a:spcPts val="640"/>
              </a:spcBef>
              <a:spcAft>
                <a:spcPts val="0"/>
              </a:spcAft>
              <a:buClr>
                <a:srgbClr val="000000"/>
              </a:buClr>
              <a:buSzPts val="1100"/>
              <a:buFont typeface="Arial"/>
              <a:buNone/>
            </a:pPr>
            <a:r>
              <a:rPr lang="en-US"/>
              <a:t>{</a:t>
            </a:r>
            <a:br>
              <a:rPr lang="en-US"/>
            </a:br>
            <a:r>
              <a:rPr lang="en-US"/>
              <a:t>    [Test]</a:t>
            </a:r>
            <a:br>
              <a:rPr lang="en-US"/>
            </a:br>
            <a:r>
              <a:rPr lang="en-US"/>
              <a:t>    public void returns_fizz_when_passed_3() </a:t>
            </a:r>
            <a:endParaRPr/>
          </a:p>
          <a:p>
            <a:pPr marL="0" marR="0" lvl="0" indent="457200" algn="l" rtl="0">
              <a:lnSpc>
                <a:spcPct val="100000"/>
              </a:lnSpc>
              <a:spcBef>
                <a:spcPts val="640"/>
              </a:spcBef>
              <a:spcAft>
                <a:spcPts val="0"/>
              </a:spcAft>
              <a:buClr>
                <a:srgbClr val="000000"/>
              </a:buClr>
              <a:buSzPts val="1100"/>
              <a:buFont typeface="Arial"/>
              <a:buNone/>
            </a:pPr>
            <a:r>
              <a:rPr lang="en-US"/>
              <a:t>{</a:t>
            </a:r>
            <a:br>
              <a:rPr lang="en-US"/>
            </a:br>
            <a:r>
              <a:rPr lang="en-US"/>
              <a:t>        Assert.AreEqual("fizz", FizzBuzz.Eval(3));</a:t>
            </a:r>
            <a:br>
              <a:rPr lang="en-US"/>
            </a:br>
            <a:r>
              <a:rPr lang="en-US"/>
              <a:t>    }</a:t>
            </a:r>
            <a:br>
              <a:rPr lang="en-US"/>
            </a:br>
            <a:r>
              <a:rPr lang="en-US"/>
              <a:t>}</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43"/>
          <p:cNvSpPr txBox="1">
            <a:spLocks noGrp="1"/>
          </p:cNvSpPr>
          <p:nvPr>
            <p:ph type="sldNum" idx="12"/>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33</a:t>
            </a:fld>
            <a:endParaRPr/>
          </a:p>
        </p:txBody>
      </p:sp>
      <p:sp>
        <p:nvSpPr>
          <p:cNvPr id="265" name="Google Shape;265;p43"/>
          <p:cNvSpPr txBox="1">
            <a:spLocks noGrp="1"/>
          </p:cNvSpPr>
          <p:nvPr>
            <p:ph type="body" idx="1"/>
          </p:nvPr>
        </p:nvSpPr>
        <p:spPr>
          <a:xfrm>
            <a:off x="457200" y="901675"/>
            <a:ext cx="7729800" cy="33126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Clr>
                <a:schemeClr val="dk1"/>
              </a:buClr>
              <a:buSzPts val="1100"/>
              <a:buFont typeface="Arial"/>
              <a:buNone/>
            </a:pPr>
            <a:r>
              <a:rPr lang="en-US"/>
              <a:t>$ ruby fizzbuzz_test.rb</a:t>
            </a:r>
            <a:endParaRPr/>
          </a:p>
          <a:p>
            <a:pPr marL="0" lvl="0" indent="0" algn="l" rtl="0">
              <a:spcBef>
                <a:spcPts val="640"/>
              </a:spcBef>
              <a:spcAft>
                <a:spcPts val="0"/>
              </a:spcAft>
              <a:buClr>
                <a:schemeClr val="dk1"/>
              </a:buClr>
              <a:buSzPts val="1100"/>
              <a:buFont typeface="Arial"/>
              <a:buNone/>
            </a:pPr>
            <a:r>
              <a:rPr lang="en-US">
                <a:solidFill>
                  <a:srgbClr val="A61C00"/>
                </a:solidFill>
              </a:rPr>
              <a:t>E</a:t>
            </a:r>
            <a:endParaRPr>
              <a:solidFill>
                <a:srgbClr val="A61C00"/>
              </a:solidFill>
            </a:endParaRPr>
          </a:p>
          <a:p>
            <a:pPr marL="0" lvl="0" indent="0" algn="l" rtl="0">
              <a:spcBef>
                <a:spcPts val="640"/>
              </a:spcBef>
              <a:spcAft>
                <a:spcPts val="0"/>
              </a:spcAft>
              <a:buClr>
                <a:schemeClr val="dk1"/>
              </a:buClr>
              <a:buSzPts val="1100"/>
              <a:buFont typeface="Arial"/>
              <a:buNone/>
            </a:pPr>
            <a:r>
              <a:rPr lang="en-US">
                <a:solidFill>
                  <a:srgbClr val="A61C00"/>
                </a:solidFill>
              </a:rPr>
              <a:t>Error:</a:t>
            </a:r>
            <a:endParaRPr>
              <a:solidFill>
                <a:srgbClr val="A61C00"/>
              </a:solidFill>
            </a:endParaRPr>
          </a:p>
          <a:p>
            <a:pPr marL="0" lvl="0" indent="0" algn="l" rtl="0">
              <a:spcBef>
                <a:spcPts val="640"/>
              </a:spcBef>
              <a:spcAft>
                <a:spcPts val="0"/>
              </a:spcAft>
              <a:buClr>
                <a:schemeClr val="dk1"/>
              </a:buClr>
              <a:buSzPts val="1100"/>
              <a:buFont typeface="Arial"/>
              <a:buNone/>
            </a:pPr>
            <a:r>
              <a:rPr lang="en-US">
                <a:solidFill>
                  <a:srgbClr val="A61C00"/>
                </a:solidFill>
              </a:rPr>
              <a:t>FizzBuzzTest#test_returns_fizz_when_passed_3:</a:t>
            </a:r>
            <a:endParaRPr>
              <a:solidFill>
                <a:srgbClr val="A61C00"/>
              </a:solidFill>
            </a:endParaRPr>
          </a:p>
          <a:p>
            <a:pPr marL="0" lvl="0" indent="0" algn="l" rtl="0">
              <a:spcBef>
                <a:spcPts val="640"/>
              </a:spcBef>
              <a:spcAft>
                <a:spcPts val="0"/>
              </a:spcAft>
              <a:buClr>
                <a:schemeClr val="dk1"/>
              </a:buClr>
              <a:buSzPts val="1100"/>
              <a:buFont typeface="Arial"/>
              <a:buNone/>
            </a:pPr>
            <a:r>
              <a:rPr lang="en-US">
                <a:solidFill>
                  <a:srgbClr val="A61C00"/>
                </a:solidFill>
              </a:rPr>
              <a:t>NoMethodError: undefined method `fizzbuzz' for #&lt;FizzBuzzTest:0x00007fa9308e9438&gt;</a:t>
            </a:r>
            <a:endParaRPr>
              <a:solidFill>
                <a:srgbClr val="A61C00"/>
              </a:solidFill>
            </a:endParaRPr>
          </a:p>
          <a:p>
            <a:pPr marL="0" lvl="0" indent="0" algn="l" rtl="0">
              <a:spcBef>
                <a:spcPts val="640"/>
              </a:spcBef>
              <a:spcAft>
                <a:spcPts val="0"/>
              </a:spcAft>
              <a:buClr>
                <a:schemeClr val="dk1"/>
              </a:buClr>
              <a:buSzPts val="1100"/>
              <a:buFont typeface="Arial"/>
              <a:buNone/>
            </a:pPr>
            <a:r>
              <a:rPr lang="en-US">
                <a:solidFill>
                  <a:srgbClr val="A61C00"/>
                </a:solidFill>
              </a:rPr>
              <a:t>    test_fizzbuzz:5:in `test_returns_fizz_when_passed_3'</a:t>
            </a:r>
            <a:endParaRPr>
              <a:solidFill>
                <a:srgbClr val="A61C00"/>
              </a:solidFill>
            </a:endParaRPr>
          </a:p>
          <a:p>
            <a:pPr marL="0" lvl="0" indent="0" algn="l" rtl="0">
              <a:spcBef>
                <a:spcPts val="640"/>
              </a:spcBef>
              <a:spcAft>
                <a:spcPts val="0"/>
              </a:spcAft>
              <a:buClr>
                <a:schemeClr val="dk1"/>
              </a:buClr>
              <a:buSzPts val="1100"/>
              <a:buFont typeface="Arial"/>
              <a:buNone/>
            </a:pPr>
            <a:endParaRPr/>
          </a:p>
          <a:p>
            <a:pPr marL="0" lvl="0" indent="0" algn="l" rtl="0">
              <a:spcBef>
                <a:spcPts val="640"/>
              </a:spcBef>
              <a:spcAft>
                <a:spcPts val="0"/>
              </a:spcAft>
              <a:buClr>
                <a:schemeClr val="dk1"/>
              </a:buClr>
              <a:buSzPts val="1100"/>
              <a:buFont typeface="Arial"/>
              <a:buNone/>
            </a:pPr>
            <a:r>
              <a:rPr lang="en-US"/>
              <a:t>1 runs, 0 assertions, 0 failures, 1 errors, 0 skips</a:t>
            </a:r>
            <a:endParaRPr/>
          </a:p>
          <a:p>
            <a:pPr marL="0" lvl="0" indent="0" algn="l" rtl="0">
              <a:spcBef>
                <a:spcPts val="640"/>
              </a:spcBef>
              <a:spcAft>
                <a:spcPts val="0"/>
              </a:spcAft>
              <a:buClr>
                <a:schemeClr val="dk1"/>
              </a:buClr>
              <a:buSzPts val="1100"/>
              <a:buFont typeface="Arial"/>
              <a:buNone/>
            </a:pPr>
            <a:endParaRPr/>
          </a:p>
        </p:txBody>
      </p:sp>
      <p:sp>
        <p:nvSpPr>
          <p:cNvPr id="266" name="Google Shape;266;p43"/>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solidFill>
                  <a:srgbClr val="CC0000"/>
                </a:solidFill>
              </a:rPr>
              <a:t>Red</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Shape 270"/>
        <p:cNvGrpSpPr/>
        <p:nvPr/>
      </p:nvGrpSpPr>
      <p:grpSpPr>
        <a:xfrm>
          <a:off x="0" y="0"/>
          <a:ext cx="0" cy="0"/>
          <a:chOff x="0" y="0"/>
          <a:chExt cx="0" cy="0"/>
        </a:xfrm>
      </p:grpSpPr>
      <p:sp>
        <p:nvSpPr>
          <p:cNvPr id="271" name="Google Shape;271;p44"/>
          <p:cNvSpPr txBox="1">
            <a:spLocks noGrp="1"/>
          </p:cNvSpPr>
          <p:nvPr>
            <p:ph type="sldNum" idx="12"/>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34</a:t>
            </a:fld>
            <a:endParaRPr/>
          </a:p>
        </p:txBody>
      </p:sp>
      <p:sp>
        <p:nvSpPr>
          <p:cNvPr id="272" name="Google Shape;272;p44"/>
          <p:cNvSpPr txBox="1">
            <a:spLocks noGrp="1"/>
          </p:cNvSpPr>
          <p:nvPr>
            <p:ph type="body" idx="1"/>
          </p:nvPr>
        </p:nvSpPr>
        <p:spPr>
          <a:xfrm>
            <a:off x="457200" y="901675"/>
            <a:ext cx="7729800" cy="33126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Clr>
                <a:schemeClr val="dk1"/>
              </a:buClr>
              <a:buSzPts val="1100"/>
              <a:buFont typeface="Arial"/>
              <a:buNone/>
            </a:pPr>
            <a:r>
              <a:rPr lang="en-US"/>
              <a:t>Compilation failed: 1 error(s), 0 warnings</a:t>
            </a:r>
            <a:br>
              <a:rPr lang="en-US"/>
            </a:br>
            <a:endParaRPr/>
          </a:p>
          <a:p>
            <a:pPr marL="0" lvl="0" indent="0" algn="l" rtl="0">
              <a:spcBef>
                <a:spcPts val="640"/>
              </a:spcBef>
              <a:spcAft>
                <a:spcPts val="0"/>
              </a:spcAft>
              <a:buClr>
                <a:schemeClr val="dk1"/>
              </a:buClr>
              <a:buSzPts val="1100"/>
              <a:buFont typeface="Arial"/>
              <a:buNone/>
            </a:pPr>
            <a:r>
              <a:rPr lang="en-US"/>
              <a:t>FizzBuzzTest.cs(9,33): error CS0103: The name `FizzBuzz' does not exist in the current context</a:t>
            </a:r>
            <a:br>
              <a:rPr lang="en-US"/>
            </a:br>
            <a:endParaRPr/>
          </a:p>
        </p:txBody>
      </p:sp>
      <p:sp>
        <p:nvSpPr>
          <p:cNvPr id="273" name="Google Shape;273;p44"/>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solidFill>
                  <a:srgbClr val="CC0000"/>
                </a:solidFill>
              </a:rPr>
              <a:t>Red</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45"/>
          <p:cNvSpPr txBox="1">
            <a:spLocks noGrp="1"/>
          </p:cNvSpPr>
          <p:nvPr>
            <p:ph type="sldNum" idx="12"/>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35</a:t>
            </a:fld>
            <a:endParaRPr/>
          </a:p>
        </p:txBody>
      </p:sp>
      <p:sp>
        <p:nvSpPr>
          <p:cNvPr id="279" name="Google Shape;279;p45"/>
          <p:cNvSpPr txBox="1">
            <a:spLocks noGrp="1"/>
          </p:cNvSpPr>
          <p:nvPr>
            <p:ph type="body" idx="1"/>
          </p:nvPr>
        </p:nvSpPr>
        <p:spPr>
          <a:xfrm>
            <a:off x="457200" y="901675"/>
            <a:ext cx="7729800" cy="33126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None/>
            </a:pPr>
            <a:r>
              <a:rPr lang="en-US"/>
              <a:t>Create a file called fizzbuzz.rb:</a:t>
            </a:r>
            <a:endParaRPr/>
          </a:p>
          <a:p>
            <a:pPr marL="0" lvl="0" indent="0" algn="l" rtl="0">
              <a:spcBef>
                <a:spcPts val="640"/>
              </a:spcBef>
              <a:spcAft>
                <a:spcPts val="0"/>
              </a:spcAft>
              <a:buNone/>
            </a:pPr>
            <a:endParaRPr/>
          </a:p>
          <a:p>
            <a:pPr marL="0" lvl="0" indent="0" algn="l" rtl="0">
              <a:spcBef>
                <a:spcPts val="640"/>
              </a:spcBef>
              <a:spcAft>
                <a:spcPts val="0"/>
              </a:spcAft>
              <a:buClr>
                <a:schemeClr val="dk1"/>
              </a:buClr>
              <a:buSzPts val="1100"/>
              <a:buFont typeface="Arial"/>
              <a:buNone/>
            </a:pPr>
            <a:r>
              <a:rPr lang="en-US">
                <a:solidFill>
                  <a:schemeClr val="lt1"/>
                </a:solidFill>
              </a:rPr>
              <a:t>def fizzbuzz(value)</a:t>
            </a:r>
            <a:endParaRPr>
              <a:solidFill>
                <a:schemeClr val="lt1"/>
              </a:solidFill>
            </a:endParaRPr>
          </a:p>
          <a:p>
            <a:pPr marL="0" lvl="0" indent="0" algn="l" rtl="0">
              <a:spcBef>
                <a:spcPts val="640"/>
              </a:spcBef>
              <a:spcAft>
                <a:spcPts val="0"/>
              </a:spcAft>
              <a:buClr>
                <a:schemeClr val="dk1"/>
              </a:buClr>
              <a:buSzPts val="1100"/>
              <a:buFont typeface="Arial"/>
              <a:buNone/>
            </a:pPr>
            <a:r>
              <a:rPr lang="en-US">
                <a:solidFill>
                  <a:schemeClr val="lt1"/>
                </a:solidFill>
              </a:rPr>
              <a:t>  “fizz”</a:t>
            </a:r>
            <a:br>
              <a:rPr lang="en-US">
                <a:solidFill>
                  <a:schemeClr val="lt1"/>
                </a:solidFill>
              </a:rPr>
            </a:br>
            <a:r>
              <a:rPr lang="en-US">
                <a:solidFill>
                  <a:schemeClr val="lt1"/>
                </a:solidFill>
              </a:rPr>
              <a:t>end</a:t>
            </a:r>
            <a:endParaRPr/>
          </a:p>
          <a:p>
            <a:pPr marL="0" lvl="0" indent="0" algn="l" rtl="0">
              <a:spcBef>
                <a:spcPts val="640"/>
              </a:spcBef>
              <a:spcAft>
                <a:spcPts val="0"/>
              </a:spcAft>
              <a:buNone/>
            </a:pPr>
            <a:endParaRPr/>
          </a:p>
        </p:txBody>
      </p:sp>
      <p:sp>
        <p:nvSpPr>
          <p:cNvPr id="280" name="Google Shape;280;p45"/>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Let’s get to green</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Shape 284"/>
        <p:cNvGrpSpPr/>
        <p:nvPr/>
      </p:nvGrpSpPr>
      <p:grpSpPr>
        <a:xfrm>
          <a:off x="0" y="0"/>
          <a:ext cx="0" cy="0"/>
          <a:chOff x="0" y="0"/>
          <a:chExt cx="0" cy="0"/>
        </a:xfrm>
      </p:grpSpPr>
      <p:sp>
        <p:nvSpPr>
          <p:cNvPr id="285" name="Google Shape;285;p46"/>
          <p:cNvSpPr txBox="1">
            <a:spLocks noGrp="1"/>
          </p:cNvSpPr>
          <p:nvPr>
            <p:ph type="sldNum" idx="12"/>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36</a:t>
            </a:fld>
            <a:endParaRPr/>
          </a:p>
        </p:txBody>
      </p:sp>
      <p:sp>
        <p:nvSpPr>
          <p:cNvPr id="286" name="Google Shape;286;p46"/>
          <p:cNvSpPr txBox="1">
            <a:spLocks noGrp="1"/>
          </p:cNvSpPr>
          <p:nvPr>
            <p:ph type="body" idx="1"/>
          </p:nvPr>
        </p:nvSpPr>
        <p:spPr>
          <a:xfrm>
            <a:off x="457200" y="901675"/>
            <a:ext cx="7729800" cy="33126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None/>
            </a:pPr>
            <a:r>
              <a:rPr lang="en-US"/>
              <a:t>Create a file called fizzbuzz.cs:</a:t>
            </a:r>
            <a:endParaRPr/>
          </a:p>
          <a:p>
            <a:pPr marL="0" lvl="0" indent="0" algn="l" rtl="0">
              <a:spcBef>
                <a:spcPts val="640"/>
              </a:spcBef>
              <a:spcAft>
                <a:spcPts val="0"/>
              </a:spcAft>
              <a:buNone/>
            </a:pPr>
            <a:endParaRPr/>
          </a:p>
          <a:p>
            <a:pPr marL="0" lvl="0" indent="0" algn="l" rtl="0">
              <a:spcBef>
                <a:spcPts val="640"/>
              </a:spcBef>
              <a:spcAft>
                <a:spcPts val="0"/>
              </a:spcAft>
              <a:buNone/>
            </a:pPr>
            <a:r>
              <a:rPr lang="en-US"/>
              <a:t>public class FizzBuzz</a:t>
            </a:r>
            <a:br>
              <a:rPr lang="en-US"/>
            </a:br>
            <a:r>
              <a:rPr lang="en-US"/>
              <a:t>{</a:t>
            </a:r>
            <a:br>
              <a:rPr lang="en-US"/>
            </a:br>
            <a:r>
              <a:rPr lang="en-US"/>
              <a:t>    public static string Eval(int i)</a:t>
            </a:r>
            <a:br>
              <a:rPr lang="en-US"/>
            </a:br>
            <a:r>
              <a:rPr lang="en-US"/>
              <a:t>    {</a:t>
            </a:r>
            <a:br>
              <a:rPr lang="en-US"/>
            </a:br>
            <a:r>
              <a:rPr lang="en-US"/>
              <a:t>        return "fizz";</a:t>
            </a:r>
            <a:br>
              <a:rPr lang="en-US"/>
            </a:br>
            <a:r>
              <a:rPr lang="en-US"/>
              <a:t>    }</a:t>
            </a:r>
            <a:br>
              <a:rPr lang="en-US"/>
            </a:br>
            <a:r>
              <a:rPr lang="en-US"/>
              <a:t>}</a:t>
            </a:r>
            <a:endParaRPr/>
          </a:p>
          <a:p>
            <a:pPr marL="0" lvl="0" indent="0" algn="l" rtl="0">
              <a:spcBef>
                <a:spcPts val="640"/>
              </a:spcBef>
              <a:spcAft>
                <a:spcPts val="0"/>
              </a:spcAft>
              <a:buNone/>
            </a:pPr>
            <a:endParaRPr/>
          </a:p>
        </p:txBody>
      </p:sp>
      <p:sp>
        <p:nvSpPr>
          <p:cNvPr id="287" name="Google Shape;287;p46"/>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Let’s get to green</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91"/>
        <p:cNvGrpSpPr/>
        <p:nvPr/>
      </p:nvGrpSpPr>
      <p:grpSpPr>
        <a:xfrm>
          <a:off x="0" y="0"/>
          <a:ext cx="0" cy="0"/>
          <a:chOff x="0" y="0"/>
          <a:chExt cx="0" cy="0"/>
        </a:xfrm>
      </p:grpSpPr>
      <p:sp>
        <p:nvSpPr>
          <p:cNvPr id="292" name="Google Shape;292;p47"/>
          <p:cNvSpPr txBox="1">
            <a:spLocks noGrp="1"/>
          </p:cNvSpPr>
          <p:nvPr>
            <p:ph type="sldNum" idx="12"/>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37</a:t>
            </a:fld>
            <a:endParaRPr/>
          </a:p>
        </p:txBody>
      </p:sp>
      <p:sp>
        <p:nvSpPr>
          <p:cNvPr id="293" name="Google Shape;293;p47"/>
          <p:cNvSpPr txBox="1">
            <a:spLocks noGrp="1"/>
          </p:cNvSpPr>
          <p:nvPr>
            <p:ph type="body" idx="1"/>
          </p:nvPr>
        </p:nvSpPr>
        <p:spPr>
          <a:xfrm>
            <a:off x="457200" y="901675"/>
            <a:ext cx="7729800" cy="33126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Clr>
                <a:schemeClr val="dk1"/>
              </a:buClr>
              <a:buSzPts val="1100"/>
              <a:buFont typeface="Arial"/>
              <a:buNone/>
            </a:pPr>
            <a:r>
              <a:rPr lang="en-US"/>
              <a:t>$ ruby fizzbuzz_test.rb</a:t>
            </a:r>
            <a:endParaRPr/>
          </a:p>
          <a:p>
            <a:pPr marL="0" lvl="0" indent="0" algn="l" rtl="0">
              <a:spcBef>
                <a:spcPts val="640"/>
              </a:spcBef>
              <a:spcAft>
                <a:spcPts val="0"/>
              </a:spcAft>
              <a:buNone/>
            </a:pPr>
            <a:endParaRPr/>
          </a:p>
          <a:p>
            <a:pPr marL="0" lvl="0" indent="0" algn="l" rtl="0">
              <a:spcBef>
                <a:spcPts val="640"/>
              </a:spcBef>
              <a:spcAft>
                <a:spcPts val="0"/>
              </a:spcAft>
              <a:buClr>
                <a:schemeClr val="dk1"/>
              </a:buClr>
              <a:buSzPts val="1100"/>
              <a:buFont typeface="Arial"/>
              <a:buNone/>
            </a:pPr>
            <a:r>
              <a:rPr lang="en-US"/>
              <a:t># Running:</a:t>
            </a:r>
            <a:endParaRPr/>
          </a:p>
          <a:p>
            <a:pPr marL="0" lvl="0" indent="0" algn="l" rtl="0">
              <a:spcBef>
                <a:spcPts val="640"/>
              </a:spcBef>
              <a:spcAft>
                <a:spcPts val="0"/>
              </a:spcAft>
              <a:buClr>
                <a:schemeClr val="dk1"/>
              </a:buClr>
              <a:buSzPts val="1100"/>
              <a:buFont typeface="Arial"/>
              <a:buNone/>
            </a:pPr>
            <a:r>
              <a:rPr lang="en-US">
                <a:solidFill>
                  <a:srgbClr val="6AA84F"/>
                </a:solidFill>
              </a:rPr>
              <a:t>.</a:t>
            </a:r>
            <a:endParaRPr>
              <a:solidFill>
                <a:srgbClr val="6AA84F"/>
              </a:solidFill>
            </a:endParaRPr>
          </a:p>
          <a:p>
            <a:pPr marL="0" lvl="0" indent="0" algn="l" rtl="0">
              <a:spcBef>
                <a:spcPts val="640"/>
              </a:spcBef>
              <a:spcAft>
                <a:spcPts val="0"/>
              </a:spcAft>
              <a:buClr>
                <a:schemeClr val="dk1"/>
              </a:buClr>
              <a:buSzPts val="1100"/>
              <a:buFont typeface="Arial"/>
              <a:buNone/>
            </a:pPr>
            <a:endParaRPr/>
          </a:p>
          <a:p>
            <a:pPr marL="0" lvl="0" indent="0" algn="l" rtl="0">
              <a:spcBef>
                <a:spcPts val="640"/>
              </a:spcBef>
              <a:spcAft>
                <a:spcPts val="0"/>
              </a:spcAft>
              <a:buClr>
                <a:schemeClr val="dk1"/>
              </a:buClr>
              <a:buSzPts val="1100"/>
              <a:buFont typeface="Arial"/>
              <a:buNone/>
            </a:pPr>
            <a:r>
              <a:rPr lang="en-US"/>
              <a:t>Finished in 0.000807s, 1239.1574 runs/s, 1239.1574 assertions/s.</a:t>
            </a:r>
            <a:endParaRPr/>
          </a:p>
          <a:p>
            <a:pPr marL="0" lvl="0" indent="0" algn="l" rtl="0">
              <a:spcBef>
                <a:spcPts val="640"/>
              </a:spcBef>
              <a:spcAft>
                <a:spcPts val="0"/>
              </a:spcAft>
              <a:buNone/>
            </a:pPr>
            <a:endParaRPr/>
          </a:p>
          <a:p>
            <a:pPr marL="0" lvl="0" indent="0" algn="l" rtl="0">
              <a:spcBef>
                <a:spcPts val="640"/>
              </a:spcBef>
              <a:spcAft>
                <a:spcPts val="0"/>
              </a:spcAft>
              <a:buClr>
                <a:schemeClr val="dk1"/>
              </a:buClr>
              <a:buSzPts val="1100"/>
              <a:buFont typeface="Arial"/>
              <a:buNone/>
            </a:pPr>
            <a:r>
              <a:rPr lang="en-US">
                <a:highlight>
                  <a:srgbClr val="6AA84F"/>
                </a:highlight>
              </a:rPr>
              <a:t>1 runs, 1 assertions, 0 failures, 0 errors, 0 skips</a:t>
            </a:r>
            <a:endParaRPr>
              <a:highlight>
                <a:srgbClr val="6AA84F"/>
              </a:highlight>
            </a:endParaRPr>
          </a:p>
          <a:p>
            <a:pPr marL="0" lvl="0" indent="0" algn="l" rtl="0">
              <a:spcBef>
                <a:spcPts val="640"/>
              </a:spcBef>
              <a:spcAft>
                <a:spcPts val="0"/>
              </a:spcAft>
              <a:buNone/>
            </a:pPr>
            <a:endParaRPr/>
          </a:p>
        </p:txBody>
      </p:sp>
      <p:sp>
        <p:nvSpPr>
          <p:cNvPr id="294" name="Google Shape;294;p47"/>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solidFill>
                  <a:srgbClr val="6AA84F"/>
                </a:solidFill>
              </a:rPr>
              <a:t>Green</a:t>
            </a:r>
            <a:endParaRPr>
              <a:solidFill>
                <a:srgbClr val="6AA84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Shape 298"/>
        <p:cNvGrpSpPr/>
        <p:nvPr/>
      </p:nvGrpSpPr>
      <p:grpSpPr>
        <a:xfrm>
          <a:off x="0" y="0"/>
          <a:ext cx="0" cy="0"/>
          <a:chOff x="0" y="0"/>
          <a:chExt cx="0" cy="0"/>
        </a:xfrm>
      </p:grpSpPr>
      <p:sp>
        <p:nvSpPr>
          <p:cNvPr id="299" name="Google Shape;299;p48"/>
          <p:cNvSpPr txBox="1">
            <a:spLocks noGrp="1"/>
          </p:cNvSpPr>
          <p:nvPr>
            <p:ph type="sldNum" idx="12"/>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38</a:t>
            </a:fld>
            <a:endParaRPr/>
          </a:p>
        </p:txBody>
      </p:sp>
      <p:sp>
        <p:nvSpPr>
          <p:cNvPr id="300" name="Google Shape;300;p48"/>
          <p:cNvSpPr txBox="1">
            <a:spLocks noGrp="1"/>
          </p:cNvSpPr>
          <p:nvPr>
            <p:ph type="body" idx="1"/>
          </p:nvPr>
        </p:nvSpPr>
        <p:spPr>
          <a:xfrm>
            <a:off x="457200" y="901675"/>
            <a:ext cx="7729800" cy="33126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Clr>
                <a:schemeClr val="dk1"/>
              </a:buClr>
              <a:buSzPts val="1100"/>
              <a:buFont typeface="Arial"/>
              <a:buNone/>
            </a:pPr>
            <a:r>
              <a:rPr lang="en-US"/>
              <a:t>Test Run Summary</a:t>
            </a:r>
            <a:br>
              <a:rPr lang="en-US"/>
            </a:br>
            <a:r>
              <a:rPr lang="en-US"/>
              <a:t>  </a:t>
            </a:r>
            <a:r>
              <a:rPr lang="en-US">
                <a:highlight>
                  <a:srgbClr val="6AA84F"/>
                </a:highlight>
              </a:rPr>
              <a:t>Overall result: Passed</a:t>
            </a:r>
            <a:br>
              <a:rPr lang="en-US"/>
            </a:br>
            <a:r>
              <a:rPr lang="en-US"/>
              <a:t>  Test Count: 1, Passed: 1, Failed: 0, Warnings: 0, Inconclusive: 0, Skipped: 0</a:t>
            </a:r>
            <a:endParaRPr>
              <a:highlight>
                <a:srgbClr val="6AA84F"/>
              </a:highlight>
            </a:endParaRPr>
          </a:p>
          <a:p>
            <a:pPr marL="0" lvl="0" indent="0" algn="l" rtl="0">
              <a:spcBef>
                <a:spcPts val="640"/>
              </a:spcBef>
              <a:spcAft>
                <a:spcPts val="0"/>
              </a:spcAft>
              <a:buNone/>
            </a:pPr>
            <a:endParaRPr/>
          </a:p>
        </p:txBody>
      </p:sp>
      <p:sp>
        <p:nvSpPr>
          <p:cNvPr id="301" name="Google Shape;301;p48"/>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solidFill>
                  <a:srgbClr val="6AA84F"/>
                </a:solidFill>
              </a:rPr>
              <a:t>Green</a:t>
            </a:r>
            <a:endParaRPr>
              <a:solidFill>
                <a:srgbClr val="6AA84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49"/>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39</a:t>
            </a:fld>
            <a:endParaRPr/>
          </a:p>
        </p:txBody>
      </p:sp>
      <p:sp>
        <p:nvSpPr>
          <p:cNvPr id="307" name="Google Shape;307;p49"/>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640"/>
              </a:spcBef>
              <a:spcAft>
                <a:spcPts val="0"/>
              </a:spcAft>
              <a:buSzPts val="1800"/>
              <a:buFont typeface="Avenir"/>
              <a:buChar char="•"/>
            </a:pPr>
            <a:r>
              <a:rPr lang="en-US">
                <a:latin typeface="Avenir"/>
                <a:ea typeface="Avenir"/>
                <a:cs typeface="Avenir"/>
                <a:sym typeface="Avenir"/>
              </a:rPr>
              <a:t>Ensure all previous tests are still passing</a:t>
            </a:r>
            <a:endParaRPr>
              <a:latin typeface="Avenir"/>
              <a:ea typeface="Avenir"/>
              <a:cs typeface="Avenir"/>
              <a:sym typeface="Avenir"/>
            </a:endParaRPr>
          </a:p>
          <a:p>
            <a:pPr marL="457200" lvl="0" indent="-342900" algn="l" rtl="0">
              <a:lnSpc>
                <a:spcPct val="150000"/>
              </a:lnSpc>
              <a:spcBef>
                <a:spcPts val="0"/>
              </a:spcBef>
              <a:spcAft>
                <a:spcPts val="0"/>
              </a:spcAft>
              <a:buSzPts val="1800"/>
              <a:buFont typeface="Avenir"/>
              <a:buChar char="•"/>
            </a:pPr>
            <a:r>
              <a:rPr lang="en-US">
                <a:latin typeface="Avenir"/>
                <a:ea typeface="Avenir"/>
                <a:cs typeface="Avenir"/>
                <a:sym typeface="Avenir"/>
              </a:rPr>
              <a:t>Clean up the code without adding new functionality</a:t>
            </a:r>
            <a:endParaRPr>
              <a:latin typeface="Avenir"/>
              <a:ea typeface="Avenir"/>
              <a:cs typeface="Avenir"/>
              <a:sym typeface="Avenir"/>
            </a:endParaRPr>
          </a:p>
          <a:p>
            <a:pPr marL="457200" lvl="0" indent="-342900" algn="l" rtl="0">
              <a:lnSpc>
                <a:spcPct val="150000"/>
              </a:lnSpc>
              <a:spcBef>
                <a:spcPts val="0"/>
              </a:spcBef>
              <a:spcAft>
                <a:spcPts val="0"/>
              </a:spcAft>
              <a:buSzPts val="1800"/>
              <a:buFont typeface="Avenir"/>
              <a:buChar char="•"/>
            </a:pPr>
            <a:r>
              <a:rPr lang="en-US">
                <a:latin typeface="Avenir"/>
                <a:ea typeface="Avenir"/>
                <a:cs typeface="Avenir"/>
                <a:sym typeface="Avenir"/>
              </a:rPr>
              <a:t>Address readability, naming</a:t>
            </a:r>
            <a:endParaRPr>
              <a:latin typeface="Avenir"/>
              <a:ea typeface="Avenir"/>
              <a:cs typeface="Avenir"/>
              <a:sym typeface="Avenir"/>
            </a:endParaRPr>
          </a:p>
          <a:p>
            <a:pPr marL="457200" lvl="0" indent="-342900" algn="l" rtl="0">
              <a:lnSpc>
                <a:spcPct val="150000"/>
              </a:lnSpc>
              <a:spcBef>
                <a:spcPts val="0"/>
              </a:spcBef>
              <a:spcAft>
                <a:spcPts val="0"/>
              </a:spcAft>
              <a:buSzPts val="1800"/>
              <a:buFont typeface="Avenir"/>
              <a:buChar char="•"/>
            </a:pPr>
            <a:r>
              <a:rPr lang="en-US">
                <a:latin typeface="Avenir"/>
                <a:ea typeface="Avenir"/>
                <a:cs typeface="Avenir"/>
                <a:sym typeface="Avenir"/>
              </a:rPr>
              <a:t>Remove duplication</a:t>
            </a:r>
            <a:endParaRPr>
              <a:latin typeface="Avenir"/>
              <a:ea typeface="Avenir"/>
              <a:cs typeface="Avenir"/>
              <a:sym typeface="Avenir"/>
            </a:endParaRPr>
          </a:p>
          <a:p>
            <a:pPr marL="457200" lvl="0" indent="-342900" algn="l" rtl="0">
              <a:lnSpc>
                <a:spcPct val="150000"/>
              </a:lnSpc>
              <a:spcBef>
                <a:spcPts val="0"/>
              </a:spcBef>
              <a:spcAft>
                <a:spcPts val="0"/>
              </a:spcAft>
              <a:buSzPts val="1800"/>
              <a:buFont typeface="Avenir"/>
              <a:buChar char="•"/>
            </a:pPr>
            <a:r>
              <a:rPr lang="en-US">
                <a:latin typeface="Avenir"/>
                <a:ea typeface="Avenir"/>
                <a:cs typeface="Avenir"/>
                <a:sym typeface="Avenir"/>
              </a:rPr>
              <a:t>Commit</a:t>
            </a:r>
            <a:endParaRPr>
              <a:latin typeface="Avenir"/>
              <a:ea typeface="Avenir"/>
              <a:cs typeface="Avenir"/>
              <a:sym typeface="Avenir"/>
            </a:endParaRPr>
          </a:p>
        </p:txBody>
      </p:sp>
      <p:sp>
        <p:nvSpPr>
          <p:cNvPr id="308" name="Google Shape;308;p49"/>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solidFill>
                  <a:srgbClr val="3C78D8"/>
                </a:solidFill>
              </a:rPr>
              <a:t>Refactor</a:t>
            </a:r>
            <a:endParaRPr>
              <a:solidFill>
                <a:srgbClr val="3C78D8"/>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6"/>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4</a:t>
            </a:fld>
            <a:endParaRPr/>
          </a:p>
        </p:txBody>
      </p:sp>
      <p:sp>
        <p:nvSpPr>
          <p:cNvPr id="81" name="Google Shape;81;p16"/>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640"/>
              </a:spcBef>
              <a:spcAft>
                <a:spcPts val="0"/>
              </a:spcAft>
              <a:buSzPts val="1800"/>
              <a:buFont typeface="Avenir"/>
              <a:buChar char="•"/>
            </a:pPr>
            <a:r>
              <a:rPr lang="en-US">
                <a:latin typeface="Avenir"/>
                <a:ea typeface="Avenir"/>
                <a:cs typeface="Avenir"/>
                <a:sym typeface="Avenir"/>
              </a:rPr>
              <a:t>Understanding the Benefits of TDD</a:t>
            </a:r>
            <a:endParaRPr>
              <a:latin typeface="Avenir"/>
              <a:ea typeface="Avenir"/>
              <a:cs typeface="Avenir"/>
              <a:sym typeface="Avenir"/>
            </a:endParaRPr>
          </a:p>
          <a:p>
            <a:pPr marL="457200" lvl="0" indent="-342900" algn="l" rtl="0">
              <a:lnSpc>
                <a:spcPct val="150000"/>
              </a:lnSpc>
              <a:spcBef>
                <a:spcPts val="0"/>
              </a:spcBef>
              <a:spcAft>
                <a:spcPts val="0"/>
              </a:spcAft>
              <a:buSzPts val="1800"/>
              <a:buFont typeface="Avenir"/>
              <a:buChar char="•"/>
            </a:pPr>
            <a:r>
              <a:rPr lang="en-US">
                <a:latin typeface="Avenir"/>
                <a:ea typeface="Avenir"/>
                <a:cs typeface="Avenir"/>
                <a:sym typeface="Avenir"/>
              </a:rPr>
              <a:t>Learning Good Testing Practices</a:t>
            </a:r>
            <a:endParaRPr>
              <a:latin typeface="Avenir"/>
              <a:ea typeface="Avenir"/>
              <a:cs typeface="Avenir"/>
              <a:sym typeface="Avenir"/>
            </a:endParaRPr>
          </a:p>
          <a:p>
            <a:pPr marL="457200" lvl="0" indent="-342900" algn="l" rtl="0">
              <a:lnSpc>
                <a:spcPct val="150000"/>
              </a:lnSpc>
              <a:spcBef>
                <a:spcPts val="0"/>
              </a:spcBef>
              <a:spcAft>
                <a:spcPts val="0"/>
              </a:spcAft>
              <a:buSzPts val="1800"/>
              <a:buFont typeface="Avenir"/>
              <a:buChar char="•"/>
            </a:pPr>
            <a:r>
              <a:rPr lang="en-US">
                <a:latin typeface="Avenir"/>
                <a:ea typeface="Avenir"/>
                <a:cs typeface="Avenir"/>
                <a:sym typeface="Avenir"/>
              </a:rPr>
              <a:t>What code smells to look for</a:t>
            </a:r>
            <a:endParaRPr>
              <a:latin typeface="Avenir"/>
              <a:ea typeface="Avenir"/>
              <a:cs typeface="Avenir"/>
              <a:sym typeface="Avenir"/>
            </a:endParaRPr>
          </a:p>
          <a:p>
            <a:pPr marL="457200" lvl="0" indent="-342900" algn="l" rtl="0">
              <a:lnSpc>
                <a:spcPct val="150000"/>
              </a:lnSpc>
              <a:spcBef>
                <a:spcPts val="0"/>
              </a:spcBef>
              <a:spcAft>
                <a:spcPts val="0"/>
              </a:spcAft>
              <a:buSzPts val="1800"/>
              <a:buFont typeface="Avenir"/>
              <a:buChar char="•"/>
            </a:pPr>
            <a:r>
              <a:rPr lang="en-US">
                <a:latin typeface="Avenir"/>
                <a:ea typeface="Avenir"/>
                <a:cs typeface="Avenir"/>
                <a:sym typeface="Avenir"/>
              </a:rPr>
              <a:t>Level up your knowledge!</a:t>
            </a:r>
            <a:endParaRPr>
              <a:latin typeface="Avenir"/>
              <a:ea typeface="Avenir"/>
              <a:cs typeface="Avenir"/>
              <a:sym typeface="Avenir"/>
            </a:endParaRPr>
          </a:p>
        </p:txBody>
      </p:sp>
      <p:sp>
        <p:nvSpPr>
          <p:cNvPr id="82" name="Google Shape;82;p16"/>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Course Objectives</a:t>
            </a:r>
            <a:endParaRPr/>
          </a:p>
        </p:txBody>
      </p:sp>
      <p:sp useBgFill="1">
        <p:nvSpPr>
          <p:cNvPr id="5" name="Rectangle 4">
            <a:extLst>
              <a:ext uri="{FF2B5EF4-FFF2-40B4-BE49-F238E27FC236}">
                <a16:creationId xmlns:a16="http://schemas.microsoft.com/office/drawing/2014/main" id="{2AEFA6EE-4FB0-4A4C-BECA-28CE508571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Google Shape;95;p19">
            <a:extLst>
              <a:ext uri="{FF2B5EF4-FFF2-40B4-BE49-F238E27FC236}">
                <a16:creationId xmlns:a16="http://schemas.microsoft.com/office/drawing/2014/main" id="{BB7B25A9-42B4-0848-879E-CD991C650096}"/>
              </a:ext>
            </a:extLst>
          </p:cNvPr>
          <p:cNvSpPr txBox="1">
            <a:spLocks/>
          </p:cNvSpPr>
          <p:nvPr/>
        </p:nvSpPr>
        <p:spPr>
          <a:xfrm>
            <a:off x="332814" y="300940"/>
            <a:ext cx="4131610" cy="992579"/>
          </a:xfrm>
          <a:prstGeom prst="rect">
            <a:avLst/>
          </a:prstGeom>
          <a:noFill/>
          <a:ln>
            <a:noFill/>
          </a:ln>
        </p:spPr>
        <p:txBody>
          <a:bodyPr spcFirstLastPara="1" vert="horz" wrap="square" lIns="91440" tIns="45720" rIns="91440" bIns="45720" rtlCol="0" anchor="t" anchorCtr="0">
            <a:norm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rgbClr val="434343"/>
              </a:buClr>
              <a:buSzPts val="3000"/>
              <a:buFont typeface="Oswald"/>
              <a:buNone/>
              <a:defRPr sz="3000" b="0" i="0" u="none" strike="noStrike" cap="none">
                <a:solidFill>
                  <a:srgbClr val="434343"/>
                </a:solidFill>
                <a:latin typeface="Oswald"/>
                <a:ea typeface="Oswald"/>
                <a:cs typeface="Oswald"/>
                <a:sym typeface="Oswald"/>
              </a:defRPr>
            </a:lvl1pPr>
            <a:lvl2pPr marR="0" lvl="1"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lnSpc>
                <a:spcPct val="90000"/>
              </a:lnSpc>
              <a:spcBef>
                <a:spcPct val="0"/>
              </a:spcBef>
            </a:pPr>
            <a:r>
              <a:rPr lang="en-US" kern="1200">
                <a:solidFill>
                  <a:schemeClr val="bg1"/>
                </a:solidFill>
                <a:latin typeface="Dank Mono" pitchFamily="49" charset="77"/>
                <a:ea typeface="+mj-ea"/>
                <a:cs typeface="+mj-cs"/>
                <a:sym typeface="Helvetica Neue"/>
              </a:rPr>
              <a:t>Working Agreements</a:t>
            </a:r>
            <a:endParaRPr lang="en-US" kern="1200" dirty="0">
              <a:solidFill>
                <a:schemeClr val="bg1"/>
              </a:solidFill>
              <a:latin typeface="Dank Mono" pitchFamily="49" charset="77"/>
              <a:ea typeface="+mj-ea"/>
              <a:cs typeface="+mj-cs"/>
            </a:endParaRPr>
          </a:p>
        </p:txBody>
      </p:sp>
      <p:grpSp>
        <p:nvGrpSpPr>
          <p:cNvPr id="7" name="Group 6">
            <a:extLst>
              <a:ext uri="{FF2B5EF4-FFF2-40B4-BE49-F238E27FC236}">
                <a16:creationId xmlns:a16="http://schemas.microsoft.com/office/drawing/2014/main" id="{40012EDE-DB4E-3446-B437-B6D17101547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572000" y="631032"/>
            <a:ext cx="3945732" cy="3530694"/>
            <a:chOff x="6096000" y="841376"/>
            <a:chExt cx="5260976" cy="4707593"/>
          </a:xfrm>
          <a:effectLst>
            <a:outerShdw blurRad="381000" dist="152400" dir="5400000" algn="ctr" rotWithShape="0">
              <a:srgbClr val="000000">
                <a:alpha val="10000"/>
              </a:srgbClr>
            </a:outerShdw>
          </a:effectLst>
        </p:grpSpPr>
        <p:grpSp>
          <p:nvGrpSpPr>
            <p:cNvPr id="8" name="Group 7">
              <a:extLst>
                <a:ext uri="{FF2B5EF4-FFF2-40B4-BE49-F238E27FC236}">
                  <a16:creationId xmlns:a16="http://schemas.microsoft.com/office/drawing/2014/main" id="{2EECB4A1-75F8-584A-8418-A9D8AC11709B}"/>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1" y="841376"/>
              <a:ext cx="5260975" cy="4707593"/>
              <a:chOff x="6096001" y="841376"/>
              <a:chExt cx="5260975" cy="4707593"/>
            </a:xfrm>
          </p:grpSpPr>
          <p:sp>
            <p:nvSpPr>
              <p:cNvPr id="12" name="Freeform: Shape 79">
                <a:extLst>
                  <a:ext uri="{FF2B5EF4-FFF2-40B4-BE49-F238E27FC236}">
                    <a16:creationId xmlns:a16="http://schemas.microsoft.com/office/drawing/2014/main" id="{967CFFF0-248F-C346-9B09-F5DF0E7874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Shape 80">
                <a:extLst>
                  <a:ext uri="{FF2B5EF4-FFF2-40B4-BE49-F238E27FC236}">
                    <a16:creationId xmlns:a16="http://schemas.microsoft.com/office/drawing/2014/main" id="{40ECA842-6384-1442-B645-A7665767CC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9" name="Group 8">
              <a:extLst>
                <a:ext uri="{FF2B5EF4-FFF2-40B4-BE49-F238E27FC236}">
                  <a16:creationId xmlns:a16="http://schemas.microsoft.com/office/drawing/2014/main" id="{1DBE0E51-141F-B440-A24A-77B587C7DFA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0" y="4138312"/>
              <a:ext cx="5260975" cy="1410656"/>
              <a:chOff x="6096000" y="4138312"/>
              <a:chExt cx="5260975" cy="1410656"/>
            </a:xfrm>
          </p:grpSpPr>
          <p:sp>
            <p:nvSpPr>
              <p:cNvPr id="10" name="Freeform: Shape 77">
                <a:extLst>
                  <a:ext uri="{FF2B5EF4-FFF2-40B4-BE49-F238E27FC236}">
                    <a16:creationId xmlns:a16="http://schemas.microsoft.com/office/drawing/2014/main" id="{367CB000-0D07-094B-9F41-888F8914E8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Freeform: Shape 78">
                <a:extLst>
                  <a:ext uri="{FF2B5EF4-FFF2-40B4-BE49-F238E27FC236}">
                    <a16:creationId xmlns:a16="http://schemas.microsoft.com/office/drawing/2014/main" id="{77037C20-F8B2-CB40-A580-B7F0E401EC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pic>
        <p:nvPicPr>
          <p:cNvPr id="14" name="Picture 2" descr="Bootstrapping a Working Agreement for the Agile Team – Agile with Jimmy">
            <a:extLst>
              <a:ext uri="{FF2B5EF4-FFF2-40B4-BE49-F238E27FC236}">
                <a16:creationId xmlns:a16="http://schemas.microsoft.com/office/drawing/2014/main" id="{EDF09286-364B-DD42-85A1-7C6E242C2388}"/>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4621952" y="846149"/>
            <a:ext cx="3865032" cy="2048466"/>
          </a:xfrm>
          <a:prstGeom prst="rect">
            <a:avLst/>
          </a:prstGeom>
          <a:noFill/>
          <a:extLst>
            <a:ext uri="{909E8E84-426E-40DD-AFC4-6F175D3DCCD1}">
              <a14:hiddenFill xmlns:a14="http://schemas.microsoft.com/office/drawing/2010/main">
                <a:solidFill>
                  <a:srgbClr val="FFFFFF"/>
                </a:solidFill>
              </a14:hiddenFill>
            </a:ext>
          </a:extLst>
        </p:spPr>
      </p:pic>
      <p:sp>
        <p:nvSpPr>
          <p:cNvPr id="15" name="Google Shape;104;p15">
            <a:extLst>
              <a:ext uri="{FF2B5EF4-FFF2-40B4-BE49-F238E27FC236}">
                <a16:creationId xmlns:a16="http://schemas.microsoft.com/office/drawing/2014/main" id="{837E5C4B-E03E-3C40-93E6-50B4DD077AD1}"/>
              </a:ext>
            </a:extLst>
          </p:cNvPr>
          <p:cNvSpPr txBox="1"/>
          <p:nvPr/>
        </p:nvSpPr>
        <p:spPr>
          <a:xfrm>
            <a:off x="0" y="1129552"/>
            <a:ext cx="4854388" cy="3857409"/>
          </a:xfrm>
          <a:prstGeom prst="rect">
            <a:avLst/>
          </a:prstGeom>
        </p:spPr>
        <p:txBody>
          <a:bodyPr spcFirstLastPara="1" vert="horz" lIns="91440" tIns="45720" rIns="91440" bIns="45720" rtlCol="0" anchor="t" anchorCtr="0">
            <a:normAutofit fontScale="92500" lnSpcReduction="20000"/>
          </a:bodyPr>
          <a:lstStyle/>
          <a:p>
            <a:pPr marL="228600" marR="0" lvl="0">
              <a:lnSpc>
                <a:spcPct val="90000"/>
              </a:lnSpc>
              <a:spcBef>
                <a:spcPts val="0"/>
              </a:spcBef>
              <a:spcAft>
                <a:spcPts val="600"/>
              </a:spcAft>
              <a:buClr>
                <a:srgbClr val="3F3F3F"/>
              </a:buClr>
              <a:buSzPts val="3200"/>
            </a:pPr>
            <a:r>
              <a:rPr lang="en-US" sz="2000" b="1" kern="1200" dirty="0">
                <a:solidFill>
                  <a:schemeClr val="bg1"/>
                </a:solidFill>
                <a:latin typeface="Garamond" panose="02020404030301010803" pitchFamily="18" charset="0"/>
                <a:ea typeface="+mn-ea"/>
                <a:cs typeface="+mn-cs"/>
                <a:sym typeface="Helvetica Neue"/>
              </a:rPr>
              <a:t>Start / End Time</a:t>
            </a:r>
            <a:endParaRPr lang="en-US" sz="2000" b="1" kern="1200" dirty="0">
              <a:solidFill>
                <a:schemeClr val="bg1"/>
              </a:solidFill>
              <a:latin typeface="Garamond" panose="02020404030301010803" pitchFamily="18" charset="0"/>
              <a:ea typeface="+mn-ea"/>
              <a:cs typeface="+mn-cs"/>
            </a:endParaRPr>
          </a:p>
          <a:p>
            <a:pPr marL="228600" marR="0" lvl="0">
              <a:lnSpc>
                <a:spcPct val="90000"/>
              </a:lnSpc>
              <a:spcBef>
                <a:spcPts val="0"/>
              </a:spcBef>
              <a:spcAft>
                <a:spcPts val="600"/>
              </a:spcAft>
              <a:buClr>
                <a:srgbClr val="3F3F3F"/>
              </a:buClr>
              <a:buSzPts val="3200"/>
            </a:pPr>
            <a:r>
              <a:rPr lang="en-US" sz="2000" kern="1200" dirty="0">
                <a:solidFill>
                  <a:schemeClr val="bg1"/>
                </a:solidFill>
                <a:latin typeface="Garamond" panose="02020404030301010803" pitchFamily="18" charset="0"/>
                <a:ea typeface="+mn-ea"/>
                <a:cs typeface="+mn-cs"/>
                <a:sym typeface="Helvetica Neue"/>
              </a:rPr>
              <a:t>- </a:t>
            </a:r>
            <a:r>
              <a:rPr lang="en-US" sz="2000" i="1" kern="1200" dirty="0">
                <a:solidFill>
                  <a:schemeClr val="bg1"/>
                </a:solidFill>
                <a:latin typeface="Garamond" panose="02020404030301010803" pitchFamily="18" charset="0"/>
                <a:ea typeface="+mn-ea"/>
                <a:cs typeface="+mn-cs"/>
                <a:sym typeface="Helvetica Neue"/>
              </a:rPr>
              <a:t>Respect your peers; don’t be late</a:t>
            </a:r>
          </a:p>
          <a:p>
            <a:pPr marL="228600" lvl="0">
              <a:lnSpc>
                <a:spcPct val="90000"/>
              </a:lnSpc>
              <a:spcAft>
                <a:spcPts val="600"/>
              </a:spcAft>
              <a:buClr>
                <a:srgbClr val="3F3F3F"/>
              </a:buClr>
              <a:buSzPts val="3200"/>
            </a:pPr>
            <a:br>
              <a:rPr lang="en-US" sz="2000" b="1" kern="1200" dirty="0">
                <a:solidFill>
                  <a:schemeClr val="bg1"/>
                </a:solidFill>
                <a:latin typeface="Garamond" panose="02020404030301010803" pitchFamily="18" charset="0"/>
                <a:sym typeface="Helvetica Neue"/>
              </a:rPr>
            </a:br>
            <a:r>
              <a:rPr lang="en-US" sz="2000" b="1" kern="1200" dirty="0">
                <a:solidFill>
                  <a:schemeClr val="bg1"/>
                </a:solidFill>
                <a:latin typeface="Garamond" panose="02020404030301010803" pitchFamily="18" charset="0"/>
                <a:sym typeface="Helvetica Neue"/>
              </a:rPr>
              <a:t>Be Present</a:t>
            </a:r>
            <a:endParaRPr lang="en-US" sz="2000" b="1" kern="1200" dirty="0">
              <a:solidFill>
                <a:schemeClr val="bg1"/>
              </a:solidFill>
              <a:latin typeface="Garamond" panose="02020404030301010803" pitchFamily="18" charset="0"/>
            </a:endParaRPr>
          </a:p>
          <a:p>
            <a:pPr marL="228600" lvl="0">
              <a:lnSpc>
                <a:spcPct val="90000"/>
              </a:lnSpc>
              <a:spcAft>
                <a:spcPts val="600"/>
              </a:spcAft>
              <a:buClr>
                <a:srgbClr val="3F3F3F"/>
              </a:buClr>
              <a:buSzPts val="3200"/>
            </a:pPr>
            <a:r>
              <a:rPr lang="en-US" sz="2000" i="1" kern="1200" dirty="0">
                <a:solidFill>
                  <a:schemeClr val="bg1"/>
                </a:solidFill>
                <a:latin typeface="Garamond" panose="02020404030301010803" pitchFamily="18" charset="0"/>
                <a:sym typeface="Helvetica Neue"/>
              </a:rPr>
              <a:t>- Participate</a:t>
            </a:r>
          </a:p>
          <a:p>
            <a:pPr marL="228600" lvl="0">
              <a:lnSpc>
                <a:spcPct val="90000"/>
              </a:lnSpc>
              <a:spcAft>
                <a:spcPts val="600"/>
              </a:spcAft>
              <a:buClr>
                <a:srgbClr val="3F3F3F"/>
              </a:buClr>
              <a:buSzPts val="3200"/>
            </a:pPr>
            <a:br>
              <a:rPr lang="en-US" sz="2000" kern="1200" dirty="0">
                <a:solidFill>
                  <a:schemeClr val="bg1"/>
                </a:solidFill>
                <a:latin typeface="Garamond" panose="02020404030301010803" pitchFamily="18" charset="0"/>
                <a:sym typeface="Helvetica Neue"/>
              </a:rPr>
            </a:br>
            <a:r>
              <a:rPr lang="en-US" sz="2000" b="1" kern="1200" dirty="0">
                <a:solidFill>
                  <a:schemeClr val="bg1"/>
                </a:solidFill>
                <a:latin typeface="Garamond" panose="02020404030301010803" pitchFamily="18" charset="0"/>
                <a:sym typeface="Helvetica Neue"/>
              </a:rPr>
              <a:t>Own your learning</a:t>
            </a:r>
            <a:endParaRPr lang="en-US" sz="2000" b="1" kern="1200" dirty="0">
              <a:solidFill>
                <a:schemeClr val="bg1"/>
              </a:solidFill>
              <a:latin typeface="Garamond" panose="02020404030301010803" pitchFamily="18" charset="0"/>
            </a:endParaRPr>
          </a:p>
          <a:p>
            <a:pPr marL="228600" lvl="0">
              <a:lnSpc>
                <a:spcPct val="90000"/>
              </a:lnSpc>
              <a:spcAft>
                <a:spcPts val="600"/>
              </a:spcAft>
              <a:buClr>
                <a:srgbClr val="3F3F3F"/>
              </a:buClr>
              <a:buSzPts val="3200"/>
            </a:pPr>
            <a:r>
              <a:rPr lang="en-US" sz="2000" i="1" kern="1200" dirty="0">
                <a:solidFill>
                  <a:schemeClr val="bg1"/>
                </a:solidFill>
                <a:latin typeface="Garamond" panose="02020404030301010803" pitchFamily="18" charset="0"/>
                <a:sym typeface="Helvetica Neue"/>
              </a:rPr>
              <a:t>- Speak up if you don’t understand something</a:t>
            </a:r>
            <a:br>
              <a:rPr lang="en-US" sz="2000" i="1" kern="1200" dirty="0">
                <a:solidFill>
                  <a:schemeClr val="bg1"/>
                </a:solidFill>
                <a:latin typeface="Garamond" panose="02020404030301010803" pitchFamily="18" charset="0"/>
                <a:sym typeface="Helvetica Neue"/>
              </a:rPr>
            </a:br>
            <a:endParaRPr lang="en-US" sz="2000" i="1" kern="1200" dirty="0">
              <a:solidFill>
                <a:schemeClr val="bg1"/>
              </a:solidFill>
              <a:latin typeface="Garamond" panose="02020404030301010803" pitchFamily="18" charset="0"/>
              <a:sym typeface="Helvetica Neue"/>
            </a:endParaRPr>
          </a:p>
          <a:p>
            <a:pPr marL="228600" lvl="0">
              <a:lnSpc>
                <a:spcPct val="90000"/>
              </a:lnSpc>
              <a:spcAft>
                <a:spcPts val="600"/>
              </a:spcAft>
              <a:buClr>
                <a:srgbClr val="3F3F3F"/>
              </a:buClr>
              <a:buSzPts val="3200"/>
            </a:pPr>
            <a:r>
              <a:rPr lang="en-US" sz="2000" b="1" kern="1200" dirty="0">
                <a:solidFill>
                  <a:schemeClr val="bg1"/>
                </a:solidFill>
                <a:latin typeface="Garamond" panose="02020404030301010803" pitchFamily="18" charset="0"/>
                <a:sym typeface="Helvetica Neue"/>
              </a:rPr>
              <a:t>You aren’t done until the </a:t>
            </a:r>
            <a:br>
              <a:rPr lang="en-US" sz="2000" b="1" kern="1200" dirty="0">
                <a:solidFill>
                  <a:schemeClr val="bg1"/>
                </a:solidFill>
                <a:latin typeface="Garamond" panose="02020404030301010803" pitchFamily="18" charset="0"/>
                <a:sym typeface="Helvetica Neue"/>
              </a:rPr>
            </a:br>
            <a:r>
              <a:rPr lang="en-US" sz="2000" b="1" kern="1200" dirty="0">
                <a:solidFill>
                  <a:schemeClr val="bg1"/>
                </a:solidFill>
                <a:latin typeface="Garamond" panose="02020404030301010803" pitchFamily="18" charset="0"/>
                <a:sym typeface="Helvetica Neue"/>
              </a:rPr>
              <a:t>(virtual) person next to you is done</a:t>
            </a:r>
          </a:p>
          <a:p>
            <a:pPr marL="228600" lvl="0">
              <a:lnSpc>
                <a:spcPct val="90000"/>
              </a:lnSpc>
              <a:spcAft>
                <a:spcPts val="600"/>
              </a:spcAft>
              <a:buClr>
                <a:srgbClr val="3F3F3F"/>
              </a:buClr>
              <a:buSzPts val="3200"/>
            </a:pPr>
            <a:br>
              <a:rPr lang="en-US" sz="2000" kern="1200" dirty="0">
                <a:solidFill>
                  <a:schemeClr val="bg1"/>
                </a:solidFill>
                <a:latin typeface="Garamond" panose="02020404030301010803" pitchFamily="18" charset="0"/>
                <a:sym typeface="Helvetica Neue"/>
              </a:rPr>
            </a:br>
            <a:r>
              <a:rPr lang="en-US" sz="2000" b="1" kern="1200" dirty="0">
                <a:solidFill>
                  <a:schemeClr val="bg1"/>
                </a:solidFill>
                <a:latin typeface="Garamond" panose="02020404030301010803" pitchFamily="18" charset="0"/>
                <a:sym typeface="Helvetica Neue"/>
              </a:rPr>
              <a:t>Code</a:t>
            </a:r>
            <a:br>
              <a:rPr lang="en-US" sz="2000" b="1" kern="1200" dirty="0">
                <a:solidFill>
                  <a:schemeClr val="bg1"/>
                </a:solidFill>
                <a:latin typeface="Garamond" panose="02020404030301010803" pitchFamily="18" charset="0"/>
                <a:sym typeface="Helvetica Neue"/>
              </a:rPr>
            </a:br>
            <a:r>
              <a:rPr lang="en-US" sz="2000" i="1" kern="1200" dirty="0">
                <a:solidFill>
                  <a:schemeClr val="bg1"/>
                </a:solidFill>
                <a:latin typeface="Garamond" panose="02020404030301010803" pitchFamily="18" charset="0"/>
                <a:sym typeface="Helvetica Neue"/>
              </a:rPr>
              <a:t>(1) Make it work; (2) Make it better</a:t>
            </a:r>
          </a:p>
        </p:txBody>
      </p:sp>
      <p:pic>
        <p:nvPicPr>
          <p:cNvPr id="16" name="Picture 15">
            <a:extLst>
              <a:ext uri="{FF2B5EF4-FFF2-40B4-BE49-F238E27FC236}">
                <a16:creationId xmlns:a16="http://schemas.microsoft.com/office/drawing/2014/main" id="{D3B96999-D30E-4F4F-A2D4-EE7C81F0C289}"/>
              </a:ext>
            </a:extLst>
          </p:cNvPr>
          <p:cNvPicPr>
            <a:picLocks noChangeAspect="1"/>
          </p:cNvPicPr>
          <p:nvPr/>
        </p:nvPicPr>
        <p:blipFill>
          <a:blip r:embed="rId5"/>
          <a:stretch>
            <a:fillRect/>
          </a:stretch>
        </p:blipFill>
        <p:spPr>
          <a:xfrm>
            <a:off x="7874007" y="4504765"/>
            <a:ext cx="1187799" cy="584472"/>
          </a:xfrm>
          <a:prstGeom prst="rect">
            <a:avLst/>
          </a:prstGeom>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sp>
        <p:nvSpPr>
          <p:cNvPr id="313" name="Google Shape;313;p50"/>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What does it all mean?</a:t>
            </a:r>
            <a:endParaRPr/>
          </a:p>
        </p:txBody>
      </p:sp>
      <p:sp>
        <p:nvSpPr>
          <p:cNvPr id="314" name="Google Shape;314;p50"/>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40</a:t>
            </a:fld>
            <a:endParaRPr/>
          </a:p>
        </p:txBody>
      </p:sp>
      <p:sp>
        <p:nvSpPr>
          <p:cNvPr id="315" name="Google Shape;315;p50"/>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None/>
            </a:pPr>
            <a:r>
              <a:rPr lang="en-US">
                <a:highlight>
                  <a:srgbClr val="FFF2CC"/>
                </a:highlight>
                <a:latin typeface="Consolas"/>
                <a:ea typeface="Consolas"/>
                <a:cs typeface="Consolas"/>
                <a:sym typeface="Consolas"/>
              </a:rPr>
              <a:t>require 'minitest/autorun'</a:t>
            </a:r>
            <a:r>
              <a:rPr lang="en-US">
                <a:latin typeface="Consolas"/>
                <a:ea typeface="Consolas"/>
                <a:cs typeface="Consolas"/>
                <a:sym typeface="Consolas"/>
              </a:rPr>
              <a:t> </a:t>
            </a:r>
            <a:r>
              <a:rPr lang="en-US">
                <a:solidFill>
                  <a:srgbClr val="6AA84F"/>
                </a:solidFill>
                <a:latin typeface="Consolas"/>
                <a:ea typeface="Consolas"/>
                <a:cs typeface="Consolas"/>
                <a:sym typeface="Consolas"/>
              </a:rPr>
              <a:t>&lt;- Run all tests in file</a:t>
            </a:r>
            <a:br>
              <a:rPr lang="en-US">
                <a:latin typeface="Consolas"/>
                <a:ea typeface="Consolas"/>
                <a:cs typeface="Consolas"/>
                <a:sym typeface="Consolas"/>
              </a:rPr>
            </a:br>
            <a:br>
              <a:rPr lang="en-US">
                <a:latin typeface="Consolas"/>
                <a:ea typeface="Consolas"/>
                <a:cs typeface="Consolas"/>
                <a:sym typeface="Consolas"/>
              </a:rPr>
            </a:br>
            <a:r>
              <a:rPr lang="en-US">
                <a:latin typeface="Consolas"/>
                <a:ea typeface="Consolas"/>
                <a:cs typeface="Consolas"/>
                <a:sym typeface="Consolas"/>
              </a:rPr>
              <a:t>class FizzBuzzTest </a:t>
            </a:r>
            <a:r>
              <a:rPr lang="en-US">
                <a:highlight>
                  <a:srgbClr val="FFF2CC"/>
                </a:highlight>
                <a:latin typeface="Consolas"/>
                <a:ea typeface="Consolas"/>
                <a:cs typeface="Consolas"/>
                <a:sym typeface="Consolas"/>
              </a:rPr>
              <a:t>&lt; Minitest::Test</a:t>
            </a:r>
            <a:r>
              <a:rPr lang="en-US">
                <a:latin typeface="Consolas"/>
                <a:ea typeface="Consolas"/>
                <a:cs typeface="Consolas"/>
                <a:sym typeface="Consolas"/>
              </a:rPr>
              <a:t> </a:t>
            </a:r>
            <a:r>
              <a:rPr lang="en-US">
                <a:solidFill>
                  <a:srgbClr val="6AA84F"/>
                </a:solidFill>
                <a:latin typeface="Consolas"/>
                <a:ea typeface="Consolas"/>
                <a:cs typeface="Consolas"/>
                <a:sym typeface="Consolas"/>
              </a:rPr>
              <a:t>&lt;- Base class for tests</a:t>
            </a:r>
            <a:endParaRPr>
              <a:solidFill>
                <a:srgbClr val="6AA84F"/>
              </a:solidFill>
              <a:latin typeface="Consolas"/>
              <a:ea typeface="Consolas"/>
              <a:cs typeface="Consolas"/>
              <a:sym typeface="Consolas"/>
            </a:endParaRPr>
          </a:p>
          <a:p>
            <a:pPr marL="0" lvl="0" indent="0" algn="l" rtl="0">
              <a:spcBef>
                <a:spcPts val="640"/>
              </a:spcBef>
              <a:spcAft>
                <a:spcPts val="0"/>
              </a:spcAft>
              <a:buNone/>
            </a:pPr>
            <a:r>
              <a:rPr lang="en-US">
                <a:latin typeface="Consolas"/>
                <a:ea typeface="Consolas"/>
                <a:cs typeface="Consolas"/>
                <a:sym typeface="Consolas"/>
              </a:rPr>
              <a:t>  def test_returns_fizz_when_passed_3</a:t>
            </a:r>
            <a:br>
              <a:rPr lang="en-US">
                <a:latin typeface="Consolas"/>
                <a:ea typeface="Consolas"/>
                <a:cs typeface="Consolas"/>
                <a:sym typeface="Consolas"/>
              </a:rPr>
            </a:br>
            <a:r>
              <a:rPr lang="en-US">
                <a:latin typeface="Consolas"/>
                <a:ea typeface="Consolas"/>
                <a:cs typeface="Consolas"/>
                <a:sym typeface="Consolas"/>
              </a:rPr>
              <a:t>    </a:t>
            </a:r>
            <a:r>
              <a:rPr lang="en-US">
                <a:highlight>
                  <a:srgbClr val="FFF2CC"/>
                </a:highlight>
                <a:latin typeface="Consolas"/>
                <a:ea typeface="Consolas"/>
                <a:cs typeface="Consolas"/>
                <a:sym typeface="Consolas"/>
              </a:rPr>
              <a:t>assert_equal</a:t>
            </a:r>
            <a:r>
              <a:rPr lang="en-US">
                <a:latin typeface="Consolas"/>
                <a:ea typeface="Consolas"/>
                <a:cs typeface="Consolas"/>
                <a:sym typeface="Consolas"/>
              </a:rPr>
              <a:t> "fizz", fizzbuzz(3) </a:t>
            </a:r>
            <a:r>
              <a:rPr lang="en-US">
                <a:solidFill>
                  <a:srgbClr val="6AA84F"/>
                </a:solidFill>
                <a:latin typeface="Consolas"/>
                <a:ea typeface="Consolas"/>
                <a:cs typeface="Consolas"/>
                <a:sym typeface="Consolas"/>
              </a:rPr>
              <a:t>&lt;- Check expected vs actual</a:t>
            </a:r>
            <a:br>
              <a:rPr lang="en-US">
                <a:latin typeface="Consolas"/>
                <a:ea typeface="Consolas"/>
                <a:cs typeface="Consolas"/>
                <a:sym typeface="Consolas"/>
              </a:rPr>
            </a:br>
            <a:r>
              <a:rPr lang="en-US">
                <a:latin typeface="Consolas"/>
                <a:ea typeface="Consolas"/>
                <a:cs typeface="Consolas"/>
                <a:sym typeface="Consolas"/>
              </a:rPr>
              <a:t>  end</a:t>
            </a:r>
            <a:endParaRPr>
              <a:latin typeface="Consolas"/>
              <a:ea typeface="Consolas"/>
              <a:cs typeface="Consolas"/>
              <a:sym typeface="Consolas"/>
            </a:endParaRPr>
          </a:p>
          <a:p>
            <a:pPr marL="0" lvl="0" indent="0" algn="l" rtl="0">
              <a:spcBef>
                <a:spcPts val="640"/>
              </a:spcBef>
              <a:spcAft>
                <a:spcPts val="0"/>
              </a:spcAft>
              <a:buNone/>
            </a:pPr>
            <a:r>
              <a:rPr lang="en-US">
                <a:latin typeface="Consolas"/>
                <a:ea typeface="Consolas"/>
                <a:cs typeface="Consolas"/>
                <a:sym typeface="Consolas"/>
              </a:rPr>
              <a:t>end</a:t>
            </a:r>
            <a:endParaRPr>
              <a:latin typeface="Consolas"/>
              <a:ea typeface="Consolas"/>
              <a:cs typeface="Consolas"/>
              <a:sym typeface="Consolas"/>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Shape 319"/>
        <p:cNvGrpSpPr/>
        <p:nvPr/>
      </p:nvGrpSpPr>
      <p:grpSpPr>
        <a:xfrm>
          <a:off x="0" y="0"/>
          <a:ext cx="0" cy="0"/>
          <a:chOff x="0" y="0"/>
          <a:chExt cx="0" cy="0"/>
        </a:xfrm>
      </p:grpSpPr>
      <p:sp>
        <p:nvSpPr>
          <p:cNvPr id="320" name="Google Shape;320;p51"/>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What does it all mean?</a:t>
            </a:r>
            <a:endParaRPr/>
          </a:p>
        </p:txBody>
      </p:sp>
      <p:sp>
        <p:nvSpPr>
          <p:cNvPr id="321" name="Google Shape;321;p51"/>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41</a:t>
            </a:fld>
            <a:endParaRPr/>
          </a:p>
        </p:txBody>
      </p:sp>
      <p:sp>
        <p:nvSpPr>
          <p:cNvPr id="322" name="Google Shape;322;p51"/>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None/>
            </a:pPr>
            <a:r>
              <a:rPr lang="en-US">
                <a:highlight>
                  <a:srgbClr val="FFF2CC"/>
                </a:highlight>
                <a:latin typeface="Consolas"/>
                <a:ea typeface="Consolas"/>
                <a:cs typeface="Consolas"/>
                <a:sym typeface="Consolas"/>
              </a:rPr>
              <a:t>using NUnit.Framework; </a:t>
            </a:r>
            <a:r>
              <a:rPr lang="en-US">
                <a:solidFill>
                  <a:srgbClr val="6AA84F"/>
                </a:solidFill>
                <a:latin typeface="Consolas"/>
                <a:ea typeface="Consolas"/>
                <a:cs typeface="Consolas"/>
                <a:sym typeface="Consolas"/>
              </a:rPr>
              <a:t>&lt;- Brings in the testing magic</a:t>
            </a:r>
            <a:br>
              <a:rPr lang="en-US">
                <a:highlight>
                  <a:srgbClr val="FFF2CC"/>
                </a:highlight>
                <a:latin typeface="Consolas"/>
                <a:ea typeface="Consolas"/>
                <a:cs typeface="Consolas"/>
                <a:sym typeface="Consolas"/>
              </a:rPr>
            </a:br>
            <a:br>
              <a:rPr lang="en-US">
                <a:highlight>
                  <a:srgbClr val="FFF2CC"/>
                </a:highlight>
                <a:latin typeface="Consolas"/>
                <a:ea typeface="Consolas"/>
                <a:cs typeface="Consolas"/>
                <a:sym typeface="Consolas"/>
              </a:rPr>
            </a:br>
            <a:r>
              <a:rPr lang="en-US">
                <a:highlight>
                  <a:srgbClr val="FFF2CC"/>
                </a:highlight>
                <a:latin typeface="Consolas"/>
                <a:ea typeface="Consolas"/>
                <a:cs typeface="Consolas"/>
                <a:sym typeface="Consolas"/>
              </a:rPr>
              <a:t>[TestFixture]</a:t>
            </a:r>
            <a:r>
              <a:rPr lang="en-US">
                <a:solidFill>
                  <a:srgbClr val="6AA84F"/>
                </a:solidFill>
                <a:latin typeface="Consolas"/>
                <a:ea typeface="Consolas"/>
                <a:cs typeface="Consolas"/>
                <a:sym typeface="Consolas"/>
              </a:rPr>
              <a:t> &lt;- Attribute tells nunit class contains tests</a:t>
            </a:r>
            <a:br>
              <a:rPr lang="en-US">
                <a:highlight>
                  <a:srgbClr val="FFF2CC"/>
                </a:highlight>
                <a:latin typeface="Consolas"/>
                <a:ea typeface="Consolas"/>
                <a:cs typeface="Consolas"/>
                <a:sym typeface="Consolas"/>
              </a:rPr>
            </a:br>
            <a:r>
              <a:rPr lang="en-US">
                <a:latin typeface="Consolas"/>
                <a:ea typeface="Consolas"/>
                <a:cs typeface="Consolas"/>
                <a:sym typeface="Consolas"/>
              </a:rPr>
              <a:t>public class FizzBuzzTest </a:t>
            </a:r>
            <a:br>
              <a:rPr lang="en-US">
                <a:latin typeface="Consolas"/>
                <a:ea typeface="Consolas"/>
                <a:cs typeface="Consolas"/>
                <a:sym typeface="Consolas"/>
              </a:rPr>
            </a:br>
            <a:r>
              <a:rPr lang="en-US">
                <a:latin typeface="Consolas"/>
                <a:ea typeface="Consolas"/>
                <a:cs typeface="Consolas"/>
                <a:sym typeface="Consolas"/>
              </a:rPr>
              <a:t>{</a:t>
            </a:r>
            <a:br>
              <a:rPr lang="en-US">
                <a:latin typeface="Consolas"/>
                <a:ea typeface="Consolas"/>
                <a:cs typeface="Consolas"/>
                <a:sym typeface="Consolas"/>
              </a:rPr>
            </a:br>
            <a:r>
              <a:rPr lang="en-US">
                <a:latin typeface="Consolas"/>
                <a:ea typeface="Consolas"/>
                <a:cs typeface="Consolas"/>
                <a:sym typeface="Consolas"/>
              </a:rPr>
              <a:t>    </a:t>
            </a:r>
            <a:r>
              <a:rPr lang="en-US">
                <a:highlight>
                  <a:srgbClr val="FFF2CC"/>
                </a:highlight>
                <a:latin typeface="Consolas"/>
                <a:ea typeface="Consolas"/>
                <a:cs typeface="Consolas"/>
                <a:sym typeface="Consolas"/>
              </a:rPr>
              <a:t>[Test]</a:t>
            </a:r>
            <a:r>
              <a:rPr lang="en-US">
                <a:solidFill>
                  <a:srgbClr val="6AA84F"/>
                </a:solidFill>
                <a:latin typeface="Consolas"/>
                <a:ea typeface="Consolas"/>
                <a:cs typeface="Consolas"/>
                <a:sym typeface="Consolas"/>
              </a:rPr>
              <a:t> &lt;- instruct nunit to execute this method </a:t>
            </a:r>
            <a:br>
              <a:rPr lang="en-US">
                <a:latin typeface="Consolas"/>
                <a:ea typeface="Consolas"/>
                <a:cs typeface="Consolas"/>
                <a:sym typeface="Consolas"/>
              </a:rPr>
            </a:br>
            <a:r>
              <a:rPr lang="en-US">
                <a:latin typeface="Consolas"/>
                <a:ea typeface="Consolas"/>
                <a:cs typeface="Consolas"/>
                <a:sym typeface="Consolas"/>
              </a:rPr>
              <a:t>    public void returns_fizz_when_passed_3() </a:t>
            </a:r>
            <a:br>
              <a:rPr lang="en-US">
                <a:latin typeface="Consolas"/>
                <a:ea typeface="Consolas"/>
                <a:cs typeface="Consolas"/>
                <a:sym typeface="Consolas"/>
              </a:rPr>
            </a:br>
            <a:r>
              <a:rPr lang="en-US">
                <a:latin typeface="Consolas"/>
                <a:ea typeface="Consolas"/>
                <a:cs typeface="Consolas"/>
                <a:sym typeface="Consolas"/>
              </a:rPr>
              <a:t>{</a:t>
            </a:r>
            <a:br>
              <a:rPr lang="en-US">
                <a:latin typeface="Consolas"/>
                <a:ea typeface="Consolas"/>
                <a:cs typeface="Consolas"/>
                <a:sym typeface="Consolas"/>
              </a:rPr>
            </a:br>
            <a:r>
              <a:rPr lang="en-US">
                <a:latin typeface="Consolas"/>
                <a:ea typeface="Consolas"/>
                <a:cs typeface="Consolas"/>
                <a:sym typeface="Consolas"/>
              </a:rPr>
              <a:t>        Assert.AreEqual("fizz", FizzBuzz.Eval(3));</a:t>
            </a:r>
            <a:br>
              <a:rPr lang="en-US">
                <a:latin typeface="Consolas"/>
                <a:ea typeface="Consolas"/>
                <a:cs typeface="Consolas"/>
                <a:sym typeface="Consolas"/>
              </a:rPr>
            </a:br>
            <a:r>
              <a:rPr lang="en-US">
                <a:latin typeface="Consolas"/>
                <a:ea typeface="Consolas"/>
                <a:cs typeface="Consolas"/>
                <a:sym typeface="Consolas"/>
              </a:rPr>
              <a:t>    }</a:t>
            </a:r>
            <a:br>
              <a:rPr lang="en-US">
                <a:latin typeface="Consolas"/>
                <a:ea typeface="Consolas"/>
                <a:cs typeface="Consolas"/>
                <a:sym typeface="Consolas"/>
              </a:rPr>
            </a:br>
            <a:r>
              <a:rPr lang="en-US">
                <a:latin typeface="Consolas"/>
                <a:ea typeface="Consolas"/>
                <a:cs typeface="Consolas"/>
                <a:sym typeface="Consolas"/>
              </a:rPr>
              <a:t>}</a:t>
            </a:r>
            <a:endParaRPr>
              <a:latin typeface="Consolas"/>
              <a:ea typeface="Consolas"/>
              <a:cs typeface="Consolas"/>
              <a:sym typeface="Consolas"/>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7" name="Google Shape;327;p52"/>
          <p:cNvSpPr txBox="1">
            <a:spLocks noGrp="1"/>
          </p:cNvSpPr>
          <p:nvPr>
            <p:ph type="sldNum" idx="12"/>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42</a:t>
            </a:fld>
            <a:endParaRPr/>
          </a:p>
        </p:txBody>
      </p:sp>
      <p:sp>
        <p:nvSpPr>
          <p:cNvPr id="328" name="Google Shape;328;p52"/>
          <p:cNvSpPr txBox="1">
            <a:spLocks noGrp="1"/>
          </p:cNvSpPr>
          <p:nvPr>
            <p:ph type="body" idx="1"/>
          </p:nvPr>
        </p:nvSpPr>
        <p:spPr>
          <a:xfrm>
            <a:off x="457275" y="901675"/>
            <a:ext cx="3862800" cy="3949500"/>
          </a:xfrm>
          <a:prstGeom prst="rect">
            <a:avLst/>
          </a:prstGeom>
        </p:spPr>
        <p:txBody>
          <a:bodyPr spcFirstLastPara="1" wrap="square" lIns="91425" tIns="91425" rIns="91425" bIns="91425" anchor="t" anchorCtr="0">
            <a:noAutofit/>
          </a:bodyPr>
          <a:lstStyle/>
          <a:p>
            <a:pPr marL="0" lvl="0" indent="0" algn="l" rtl="0">
              <a:lnSpc>
                <a:spcPct val="150000"/>
              </a:lnSpc>
              <a:spcBef>
                <a:spcPts val="640"/>
              </a:spcBef>
              <a:spcAft>
                <a:spcPts val="0"/>
              </a:spcAft>
              <a:buNone/>
            </a:pPr>
            <a:r>
              <a:rPr lang="en-US" sz="1400">
                <a:solidFill>
                  <a:srgbClr val="333333"/>
                </a:solidFill>
              </a:rPr>
              <a:t>Assert.AreEqual</a:t>
            </a:r>
            <a:r>
              <a:rPr lang="en-US" sz="1400">
                <a:solidFill>
                  <a:srgbClr val="333333"/>
                </a:solidFill>
                <a:latin typeface="Avenir"/>
                <a:ea typeface="Avenir"/>
                <a:cs typeface="Avenir"/>
                <a:sym typeface="Avenir"/>
              </a:rPr>
              <a:t>(expected, actual)</a:t>
            </a:r>
            <a:endParaRPr sz="1400">
              <a:solidFill>
                <a:srgbClr val="333333"/>
              </a:solidFill>
              <a:latin typeface="Avenir"/>
              <a:ea typeface="Avenir"/>
              <a:cs typeface="Avenir"/>
              <a:sym typeface="Avenir"/>
            </a:endParaRPr>
          </a:p>
          <a:p>
            <a:pPr marL="0" lvl="0" indent="0" algn="l" rtl="0">
              <a:lnSpc>
                <a:spcPct val="150000"/>
              </a:lnSpc>
              <a:spcBef>
                <a:spcPts val="640"/>
              </a:spcBef>
              <a:spcAft>
                <a:spcPts val="0"/>
              </a:spcAft>
              <a:buNone/>
            </a:pPr>
            <a:r>
              <a:rPr lang="en-US" sz="1400">
                <a:solidFill>
                  <a:srgbClr val="333333"/>
                </a:solidFill>
              </a:rPr>
              <a:t>Assert.AreSame(</a:t>
            </a:r>
            <a:r>
              <a:rPr lang="en-US" sz="1400">
                <a:solidFill>
                  <a:srgbClr val="333333"/>
                </a:solidFill>
                <a:latin typeface="Avenir"/>
                <a:ea typeface="Avenir"/>
                <a:cs typeface="Avenir"/>
                <a:sym typeface="Avenir"/>
              </a:rPr>
              <a:t>expected, actual</a:t>
            </a:r>
            <a:r>
              <a:rPr lang="en-US" sz="1400">
                <a:solidFill>
                  <a:srgbClr val="333333"/>
                </a:solidFill>
              </a:rPr>
              <a:t>)</a:t>
            </a:r>
            <a:endParaRPr sz="1400">
              <a:solidFill>
                <a:srgbClr val="333333"/>
              </a:solidFill>
              <a:latin typeface="Avenir"/>
              <a:ea typeface="Avenir"/>
              <a:cs typeface="Avenir"/>
              <a:sym typeface="Avenir"/>
            </a:endParaRPr>
          </a:p>
          <a:p>
            <a:pPr marL="0" lvl="0" indent="0" algn="l" rtl="0">
              <a:lnSpc>
                <a:spcPct val="150000"/>
              </a:lnSpc>
              <a:spcBef>
                <a:spcPts val="640"/>
              </a:spcBef>
              <a:spcAft>
                <a:spcPts val="0"/>
              </a:spcAft>
              <a:buNone/>
            </a:pPr>
            <a:r>
              <a:rPr lang="en-US" sz="1400">
                <a:solidFill>
                  <a:srgbClr val="333333"/>
                </a:solidFill>
              </a:rPr>
              <a:t>Assert.Null(</a:t>
            </a:r>
            <a:r>
              <a:rPr lang="en-US" sz="1400">
                <a:solidFill>
                  <a:srgbClr val="333333"/>
                </a:solidFill>
                <a:latin typeface="Avenir"/>
                <a:ea typeface="Avenir"/>
                <a:cs typeface="Avenir"/>
                <a:sym typeface="Avenir"/>
              </a:rPr>
              <a:t>actual</a:t>
            </a:r>
            <a:r>
              <a:rPr lang="en-US" sz="1400">
                <a:solidFill>
                  <a:srgbClr val="333333"/>
                </a:solidFill>
              </a:rPr>
              <a:t>)</a:t>
            </a:r>
            <a:endParaRPr sz="1400">
              <a:solidFill>
                <a:srgbClr val="333333"/>
              </a:solidFill>
              <a:latin typeface="Avenir"/>
              <a:ea typeface="Avenir"/>
              <a:cs typeface="Avenir"/>
              <a:sym typeface="Avenir"/>
            </a:endParaRPr>
          </a:p>
          <a:p>
            <a:pPr marL="0" lvl="0" indent="0" algn="l" rtl="0">
              <a:lnSpc>
                <a:spcPct val="150000"/>
              </a:lnSpc>
              <a:spcBef>
                <a:spcPts val="640"/>
              </a:spcBef>
              <a:spcAft>
                <a:spcPts val="0"/>
              </a:spcAft>
              <a:buNone/>
            </a:pPr>
            <a:r>
              <a:rPr lang="en-US" sz="1400">
                <a:solidFill>
                  <a:srgbClr val="333333"/>
                </a:solidFill>
              </a:rPr>
              <a:t>Assert.IsEmpty(actual)</a:t>
            </a:r>
            <a:endParaRPr sz="1400">
              <a:solidFill>
                <a:srgbClr val="333333"/>
              </a:solidFill>
              <a:latin typeface="Avenir"/>
              <a:ea typeface="Avenir"/>
              <a:cs typeface="Avenir"/>
              <a:sym typeface="Avenir"/>
            </a:endParaRPr>
          </a:p>
          <a:p>
            <a:pPr marL="0" lvl="0" indent="0" algn="l" rtl="0">
              <a:lnSpc>
                <a:spcPct val="150000"/>
              </a:lnSpc>
              <a:spcBef>
                <a:spcPts val="640"/>
              </a:spcBef>
              <a:spcAft>
                <a:spcPts val="0"/>
              </a:spcAft>
              <a:buNone/>
            </a:pPr>
            <a:r>
              <a:rPr lang="en-US" sz="1400">
                <a:solidFill>
                  <a:srgbClr val="333333"/>
                </a:solidFill>
              </a:rPr>
              <a:t>Assert.Contains(item, collection)</a:t>
            </a:r>
            <a:endParaRPr sz="1400">
              <a:solidFill>
                <a:srgbClr val="38761D"/>
              </a:solidFill>
              <a:latin typeface="Avenir"/>
              <a:ea typeface="Avenir"/>
              <a:cs typeface="Avenir"/>
              <a:sym typeface="Avenir"/>
            </a:endParaRPr>
          </a:p>
          <a:p>
            <a:pPr marL="0" lvl="0" indent="0" algn="l" rtl="0">
              <a:lnSpc>
                <a:spcPct val="150000"/>
              </a:lnSpc>
              <a:spcBef>
                <a:spcPts val="640"/>
              </a:spcBef>
              <a:spcAft>
                <a:spcPts val="0"/>
              </a:spcAft>
              <a:buNone/>
            </a:pPr>
            <a:r>
              <a:rPr lang="en-US" sz="1400">
                <a:solidFill>
                  <a:srgbClr val="333333"/>
                </a:solidFill>
              </a:rPr>
              <a:t>Assert.IsInstanceOf(expected, actual)</a:t>
            </a:r>
            <a:endParaRPr sz="1400">
              <a:solidFill>
                <a:srgbClr val="333333"/>
              </a:solidFill>
              <a:latin typeface="Avenir"/>
              <a:ea typeface="Avenir"/>
              <a:cs typeface="Avenir"/>
              <a:sym typeface="Avenir"/>
            </a:endParaRPr>
          </a:p>
          <a:p>
            <a:pPr marL="0" lvl="0" indent="0" algn="l" rtl="0">
              <a:lnSpc>
                <a:spcPct val="150000"/>
              </a:lnSpc>
              <a:spcBef>
                <a:spcPts val="640"/>
              </a:spcBef>
              <a:spcAft>
                <a:spcPts val="0"/>
              </a:spcAft>
              <a:buNone/>
            </a:pPr>
            <a:r>
              <a:rPr lang="en-US" sz="1400">
                <a:solidFill>
                  <a:srgbClr val="333333"/>
                </a:solidFill>
              </a:rPr>
              <a:t>Assert.Throws(exception type, test delegate)</a:t>
            </a:r>
            <a:endParaRPr sz="1400">
              <a:solidFill>
                <a:srgbClr val="38761D"/>
              </a:solidFill>
              <a:latin typeface="Avenir"/>
              <a:ea typeface="Avenir"/>
              <a:cs typeface="Avenir"/>
              <a:sym typeface="Avenir"/>
            </a:endParaRPr>
          </a:p>
          <a:p>
            <a:pPr marL="0" lvl="0" indent="0" algn="l" rtl="0">
              <a:lnSpc>
                <a:spcPct val="150000"/>
              </a:lnSpc>
              <a:spcBef>
                <a:spcPts val="640"/>
              </a:spcBef>
              <a:spcAft>
                <a:spcPts val="0"/>
              </a:spcAft>
              <a:buNone/>
            </a:pPr>
            <a:endParaRPr sz="1400">
              <a:solidFill>
                <a:srgbClr val="333333"/>
              </a:solidFill>
              <a:latin typeface="Avenir"/>
              <a:ea typeface="Avenir"/>
              <a:cs typeface="Avenir"/>
              <a:sym typeface="Avenir"/>
            </a:endParaRPr>
          </a:p>
          <a:p>
            <a:pPr marL="0" lvl="0" indent="0" algn="l" rtl="0">
              <a:lnSpc>
                <a:spcPct val="150000"/>
              </a:lnSpc>
              <a:spcBef>
                <a:spcPts val="640"/>
              </a:spcBef>
              <a:spcAft>
                <a:spcPts val="0"/>
              </a:spcAft>
              <a:buNone/>
            </a:pPr>
            <a:endParaRPr sz="1400">
              <a:latin typeface="Avenir"/>
              <a:ea typeface="Avenir"/>
              <a:cs typeface="Avenir"/>
              <a:sym typeface="Avenir"/>
            </a:endParaRPr>
          </a:p>
        </p:txBody>
      </p:sp>
      <p:sp>
        <p:nvSpPr>
          <p:cNvPr id="329" name="Google Shape;329;p52"/>
          <p:cNvSpPr txBox="1">
            <a:spLocks noGrp="1"/>
          </p:cNvSpPr>
          <p:nvPr>
            <p:ph type="body" idx="2"/>
          </p:nvPr>
        </p:nvSpPr>
        <p:spPr>
          <a:xfrm>
            <a:off x="4320075" y="901800"/>
            <a:ext cx="3975000" cy="3949500"/>
          </a:xfrm>
          <a:prstGeom prst="rect">
            <a:avLst/>
          </a:prstGeom>
        </p:spPr>
        <p:txBody>
          <a:bodyPr spcFirstLastPara="1" wrap="square" lIns="91425" tIns="91425" rIns="91425" bIns="91425" anchor="t" anchorCtr="0">
            <a:noAutofit/>
          </a:bodyPr>
          <a:lstStyle/>
          <a:p>
            <a:pPr marL="0" lvl="0" indent="0" algn="l" rtl="0">
              <a:lnSpc>
                <a:spcPct val="150000"/>
              </a:lnSpc>
              <a:spcBef>
                <a:spcPts val="640"/>
              </a:spcBef>
              <a:spcAft>
                <a:spcPts val="0"/>
              </a:spcAft>
              <a:buNone/>
            </a:pPr>
            <a:r>
              <a:rPr lang="en-US" sz="1400"/>
              <a:t>Assert.AreNotEqual</a:t>
            </a:r>
            <a:endParaRPr sz="1400">
              <a:latin typeface="Avenir"/>
              <a:ea typeface="Avenir"/>
              <a:cs typeface="Avenir"/>
              <a:sym typeface="Avenir"/>
            </a:endParaRPr>
          </a:p>
          <a:p>
            <a:pPr marL="0" lvl="0" indent="0" algn="l" rtl="0">
              <a:lnSpc>
                <a:spcPct val="150000"/>
              </a:lnSpc>
              <a:spcBef>
                <a:spcPts val="640"/>
              </a:spcBef>
              <a:spcAft>
                <a:spcPts val="0"/>
              </a:spcAft>
              <a:buNone/>
            </a:pPr>
            <a:r>
              <a:rPr lang="en-US" sz="1400"/>
              <a:t>Assert.AreNotSame</a:t>
            </a:r>
            <a:endParaRPr sz="1400">
              <a:latin typeface="Avenir"/>
              <a:ea typeface="Avenir"/>
              <a:cs typeface="Avenir"/>
              <a:sym typeface="Avenir"/>
            </a:endParaRPr>
          </a:p>
          <a:p>
            <a:pPr marL="0" lvl="0" indent="0" algn="l" rtl="0">
              <a:lnSpc>
                <a:spcPct val="150000"/>
              </a:lnSpc>
              <a:spcBef>
                <a:spcPts val="640"/>
              </a:spcBef>
              <a:spcAft>
                <a:spcPts val="0"/>
              </a:spcAft>
              <a:buNone/>
            </a:pPr>
            <a:r>
              <a:rPr lang="en-US" sz="1400"/>
              <a:t>Assert.NotNull</a:t>
            </a:r>
            <a:endParaRPr sz="1400">
              <a:latin typeface="Avenir"/>
              <a:ea typeface="Avenir"/>
              <a:cs typeface="Avenir"/>
              <a:sym typeface="Avenir"/>
            </a:endParaRPr>
          </a:p>
          <a:p>
            <a:pPr marL="0" lvl="0" indent="0" algn="l" rtl="0">
              <a:lnSpc>
                <a:spcPct val="150000"/>
              </a:lnSpc>
              <a:spcBef>
                <a:spcPts val="640"/>
              </a:spcBef>
              <a:spcAft>
                <a:spcPts val="0"/>
              </a:spcAft>
              <a:buNone/>
            </a:pPr>
            <a:r>
              <a:rPr lang="en-US" sz="1400"/>
              <a:t>Assert.IsNotEmpty</a:t>
            </a:r>
            <a:endParaRPr sz="1400">
              <a:latin typeface="Avenir"/>
              <a:ea typeface="Avenir"/>
              <a:cs typeface="Avenir"/>
              <a:sym typeface="Avenir"/>
            </a:endParaRPr>
          </a:p>
          <a:p>
            <a:pPr marL="0" lvl="0" indent="0" algn="l" rtl="0">
              <a:lnSpc>
                <a:spcPct val="150000"/>
              </a:lnSpc>
              <a:spcBef>
                <a:spcPts val="640"/>
              </a:spcBef>
              <a:spcAft>
                <a:spcPts val="0"/>
              </a:spcAft>
              <a:buNone/>
            </a:pPr>
            <a:endParaRPr sz="1400">
              <a:latin typeface="Avenir"/>
              <a:ea typeface="Avenir"/>
              <a:cs typeface="Avenir"/>
              <a:sym typeface="Avenir"/>
            </a:endParaRPr>
          </a:p>
          <a:p>
            <a:pPr marL="0" lvl="0" indent="0" algn="l" rtl="0">
              <a:lnSpc>
                <a:spcPct val="150000"/>
              </a:lnSpc>
              <a:spcBef>
                <a:spcPts val="640"/>
              </a:spcBef>
              <a:spcAft>
                <a:spcPts val="0"/>
              </a:spcAft>
              <a:buNone/>
            </a:pPr>
            <a:r>
              <a:rPr lang="en-US" sz="1400"/>
              <a:t>Assert.IsNotInstanceOf</a:t>
            </a:r>
            <a:endParaRPr sz="1400">
              <a:latin typeface="Avenir"/>
              <a:ea typeface="Avenir"/>
              <a:cs typeface="Avenir"/>
              <a:sym typeface="Avenir"/>
            </a:endParaRPr>
          </a:p>
          <a:p>
            <a:pPr marL="0" lvl="0" indent="0" algn="l" rtl="0">
              <a:lnSpc>
                <a:spcPct val="150000"/>
              </a:lnSpc>
              <a:spcBef>
                <a:spcPts val="640"/>
              </a:spcBef>
              <a:spcAft>
                <a:spcPts val="0"/>
              </a:spcAft>
              <a:buNone/>
            </a:pPr>
            <a:r>
              <a:rPr lang="en-US" sz="1400"/>
              <a:t>Assert.DoesNotThrow</a:t>
            </a:r>
            <a:endParaRPr sz="1400">
              <a:latin typeface="Avenir"/>
              <a:ea typeface="Avenir"/>
              <a:cs typeface="Avenir"/>
              <a:sym typeface="Avenir"/>
            </a:endParaRPr>
          </a:p>
          <a:p>
            <a:pPr marL="0" lvl="0" indent="0" algn="l" rtl="0">
              <a:lnSpc>
                <a:spcPct val="150000"/>
              </a:lnSpc>
              <a:spcBef>
                <a:spcPts val="640"/>
              </a:spcBef>
              <a:spcAft>
                <a:spcPts val="0"/>
              </a:spcAft>
              <a:buNone/>
            </a:pPr>
            <a:endParaRPr sz="1400">
              <a:latin typeface="Avenir"/>
              <a:ea typeface="Avenir"/>
              <a:cs typeface="Avenir"/>
              <a:sym typeface="Avenir"/>
            </a:endParaRPr>
          </a:p>
          <a:p>
            <a:pPr marL="0" lvl="0" indent="0" algn="l" rtl="0">
              <a:lnSpc>
                <a:spcPct val="150000"/>
              </a:lnSpc>
              <a:spcBef>
                <a:spcPts val="640"/>
              </a:spcBef>
              <a:spcAft>
                <a:spcPts val="0"/>
              </a:spcAft>
              <a:buNone/>
            </a:pPr>
            <a:endParaRPr sz="1400">
              <a:latin typeface="Avenir"/>
              <a:ea typeface="Avenir"/>
              <a:cs typeface="Avenir"/>
              <a:sym typeface="Avenir"/>
            </a:endParaRPr>
          </a:p>
        </p:txBody>
      </p:sp>
      <p:sp>
        <p:nvSpPr>
          <p:cNvPr id="330" name="Google Shape;330;p52"/>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More Assertions (aka Requisite Eye Chart)</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Shape 334"/>
        <p:cNvGrpSpPr/>
        <p:nvPr/>
      </p:nvGrpSpPr>
      <p:grpSpPr>
        <a:xfrm>
          <a:off x="0" y="0"/>
          <a:ext cx="0" cy="0"/>
          <a:chOff x="0" y="0"/>
          <a:chExt cx="0" cy="0"/>
        </a:xfrm>
      </p:grpSpPr>
      <p:sp>
        <p:nvSpPr>
          <p:cNvPr id="335" name="Google Shape;335;p53"/>
          <p:cNvSpPr txBox="1">
            <a:spLocks noGrp="1"/>
          </p:cNvSpPr>
          <p:nvPr>
            <p:ph type="sldNum" idx="12"/>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43</a:t>
            </a:fld>
            <a:endParaRPr/>
          </a:p>
        </p:txBody>
      </p:sp>
      <p:sp>
        <p:nvSpPr>
          <p:cNvPr id="336" name="Google Shape;336;p53"/>
          <p:cNvSpPr txBox="1">
            <a:spLocks noGrp="1"/>
          </p:cNvSpPr>
          <p:nvPr>
            <p:ph type="body" idx="1"/>
          </p:nvPr>
        </p:nvSpPr>
        <p:spPr>
          <a:xfrm>
            <a:off x="457275" y="901675"/>
            <a:ext cx="3862800" cy="3312600"/>
          </a:xfrm>
          <a:prstGeom prst="rect">
            <a:avLst/>
          </a:prstGeom>
        </p:spPr>
        <p:txBody>
          <a:bodyPr spcFirstLastPara="1" wrap="square" lIns="91425" tIns="91425" rIns="91425" bIns="91425" anchor="t" anchorCtr="0">
            <a:noAutofit/>
          </a:bodyPr>
          <a:lstStyle/>
          <a:p>
            <a:pPr marL="0" lvl="0" indent="0" algn="l" rtl="0">
              <a:lnSpc>
                <a:spcPct val="150000"/>
              </a:lnSpc>
              <a:spcBef>
                <a:spcPts val="640"/>
              </a:spcBef>
              <a:spcAft>
                <a:spcPts val="0"/>
              </a:spcAft>
              <a:buNone/>
            </a:pPr>
            <a:r>
              <a:rPr lang="en-US" sz="1400">
                <a:solidFill>
                  <a:srgbClr val="333333"/>
                </a:solidFill>
                <a:latin typeface="Avenir"/>
                <a:ea typeface="Avenir"/>
                <a:cs typeface="Avenir"/>
                <a:sym typeface="Avenir"/>
              </a:rPr>
              <a:t>assert </a:t>
            </a:r>
            <a:endParaRPr sz="1400">
              <a:solidFill>
                <a:srgbClr val="333333"/>
              </a:solidFill>
              <a:latin typeface="Avenir"/>
              <a:ea typeface="Avenir"/>
              <a:cs typeface="Avenir"/>
              <a:sym typeface="Avenir"/>
            </a:endParaRPr>
          </a:p>
          <a:p>
            <a:pPr marL="0" lvl="0" indent="0" algn="l" rtl="0">
              <a:lnSpc>
                <a:spcPct val="150000"/>
              </a:lnSpc>
              <a:spcBef>
                <a:spcPts val="640"/>
              </a:spcBef>
              <a:spcAft>
                <a:spcPts val="0"/>
              </a:spcAft>
              <a:buNone/>
            </a:pPr>
            <a:r>
              <a:rPr lang="en-US" sz="1400">
                <a:solidFill>
                  <a:srgbClr val="333333"/>
                </a:solidFill>
                <a:latin typeface="Avenir"/>
                <a:ea typeface="Avenir"/>
                <a:cs typeface="Avenir"/>
                <a:sym typeface="Avenir"/>
              </a:rPr>
              <a:t>assert_equal expected, actual</a:t>
            </a:r>
            <a:endParaRPr sz="1400">
              <a:solidFill>
                <a:srgbClr val="333333"/>
              </a:solidFill>
              <a:latin typeface="Avenir"/>
              <a:ea typeface="Avenir"/>
              <a:cs typeface="Avenir"/>
              <a:sym typeface="Avenir"/>
            </a:endParaRPr>
          </a:p>
          <a:p>
            <a:pPr marL="0" lvl="0" indent="0" algn="l" rtl="0">
              <a:lnSpc>
                <a:spcPct val="150000"/>
              </a:lnSpc>
              <a:spcBef>
                <a:spcPts val="640"/>
              </a:spcBef>
              <a:spcAft>
                <a:spcPts val="0"/>
              </a:spcAft>
              <a:buNone/>
            </a:pPr>
            <a:r>
              <a:rPr lang="en-US" sz="1400">
                <a:solidFill>
                  <a:srgbClr val="333333"/>
                </a:solidFill>
                <a:latin typeface="Avenir"/>
                <a:ea typeface="Avenir"/>
                <a:cs typeface="Avenir"/>
                <a:sym typeface="Avenir"/>
              </a:rPr>
              <a:t>assert_same expected, actual </a:t>
            </a:r>
            <a:endParaRPr sz="1400">
              <a:solidFill>
                <a:srgbClr val="333333"/>
              </a:solidFill>
              <a:latin typeface="Avenir"/>
              <a:ea typeface="Avenir"/>
              <a:cs typeface="Avenir"/>
              <a:sym typeface="Avenir"/>
            </a:endParaRPr>
          </a:p>
          <a:p>
            <a:pPr marL="0" lvl="0" indent="0" algn="l" rtl="0">
              <a:lnSpc>
                <a:spcPct val="150000"/>
              </a:lnSpc>
              <a:spcBef>
                <a:spcPts val="640"/>
              </a:spcBef>
              <a:spcAft>
                <a:spcPts val="0"/>
              </a:spcAft>
              <a:buNone/>
            </a:pPr>
            <a:r>
              <a:rPr lang="en-US" sz="1400">
                <a:solidFill>
                  <a:srgbClr val="333333"/>
                </a:solidFill>
                <a:latin typeface="Avenir"/>
                <a:ea typeface="Avenir"/>
                <a:cs typeface="Avenir"/>
                <a:sym typeface="Avenir"/>
              </a:rPr>
              <a:t>assert_nil nil</a:t>
            </a:r>
            <a:endParaRPr sz="1400">
              <a:solidFill>
                <a:srgbClr val="333333"/>
              </a:solidFill>
              <a:latin typeface="Avenir"/>
              <a:ea typeface="Avenir"/>
              <a:cs typeface="Avenir"/>
              <a:sym typeface="Avenir"/>
            </a:endParaRPr>
          </a:p>
          <a:p>
            <a:pPr marL="0" lvl="0" indent="0" algn="l" rtl="0">
              <a:lnSpc>
                <a:spcPct val="150000"/>
              </a:lnSpc>
              <a:spcBef>
                <a:spcPts val="640"/>
              </a:spcBef>
              <a:spcAft>
                <a:spcPts val="0"/>
              </a:spcAft>
              <a:buNone/>
            </a:pPr>
            <a:r>
              <a:rPr lang="en-US" sz="1400">
                <a:solidFill>
                  <a:srgbClr val="333333"/>
                </a:solidFill>
                <a:latin typeface="Avenir"/>
                <a:ea typeface="Avenir"/>
                <a:cs typeface="Avenir"/>
                <a:sym typeface="Avenir"/>
              </a:rPr>
              <a:t>assert_empty "" </a:t>
            </a:r>
            <a:endParaRPr sz="1400">
              <a:solidFill>
                <a:srgbClr val="38761D"/>
              </a:solidFill>
              <a:latin typeface="Avenir"/>
              <a:ea typeface="Avenir"/>
              <a:cs typeface="Avenir"/>
              <a:sym typeface="Avenir"/>
            </a:endParaRPr>
          </a:p>
          <a:p>
            <a:pPr marL="0" lvl="0" indent="0" algn="l" rtl="0">
              <a:lnSpc>
                <a:spcPct val="150000"/>
              </a:lnSpc>
              <a:spcBef>
                <a:spcPts val="640"/>
              </a:spcBef>
              <a:spcAft>
                <a:spcPts val="0"/>
              </a:spcAft>
              <a:buNone/>
            </a:pPr>
            <a:r>
              <a:rPr lang="en-US" sz="1400">
                <a:solidFill>
                  <a:srgbClr val="333333"/>
                </a:solidFill>
                <a:latin typeface="Avenir"/>
                <a:ea typeface="Avenir"/>
                <a:cs typeface="Avenir"/>
                <a:sym typeface="Avenir"/>
              </a:rPr>
              <a:t>assert_includes dogs, 'spot'</a:t>
            </a:r>
            <a:endParaRPr sz="1400">
              <a:solidFill>
                <a:srgbClr val="333333"/>
              </a:solidFill>
              <a:latin typeface="Avenir"/>
              <a:ea typeface="Avenir"/>
              <a:cs typeface="Avenir"/>
              <a:sym typeface="Avenir"/>
            </a:endParaRPr>
          </a:p>
          <a:p>
            <a:pPr marL="0" lvl="0" indent="0" algn="l" rtl="0">
              <a:lnSpc>
                <a:spcPct val="150000"/>
              </a:lnSpc>
              <a:spcBef>
                <a:spcPts val="640"/>
              </a:spcBef>
              <a:spcAft>
                <a:spcPts val="0"/>
              </a:spcAft>
              <a:buNone/>
            </a:pPr>
            <a:r>
              <a:rPr lang="en-US" sz="1400">
                <a:solidFill>
                  <a:srgbClr val="333333"/>
                </a:solidFill>
                <a:latin typeface="Avenir"/>
                <a:ea typeface="Avenir"/>
                <a:cs typeface="Avenir"/>
                <a:sym typeface="Avenir"/>
              </a:rPr>
              <a:t>assert_instance_of Float, calculation</a:t>
            </a:r>
            <a:endParaRPr sz="1400">
              <a:solidFill>
                <a:srgbClr val="38761D"/>
              </a:solidFill>
              <a:latin typeface="Avenir"/>
              <a:ea typeface="Avenir"/>
              <a:cs typeface="Avenir"/>
              <a:sym typeface="Avenir"/>
            </a:endParaRPr>
          </a:p>
          <a:p>
            <a:pPr marL="0" lvl="0" indent="0" algn="l" rtl="0">
              <a:lnSpc>
                <a:spcPct val="150000"/>
              </a:lnSpc>
              <a:spcBef>
                <a:spcPts val="640"/>
              </a:spcBef>
              <a:spcAft>
                <a:spcPts val="0"/>
              </a:spcAft>
              <a:buNone/>
            </a:pPr>
            <a:r>
              <a:rPr lang="en-US" sz="1400">
                <a:solidFill>
                  <a:srgbClr val="333333"/>
                </a:solidFill>
                <a:latin typeface="Avenir"/>
                <a:ea typeface="Avenir"/>
                <a:cs typeface="Avenir"/>
                <a:sym typeface="Avenir"/>
              </a:rPr>
              <a:t>assert_kind_of Numeric, calculation</a:t>
            </a:r>
            <a:endParaRPr sz="1400">
              <a:solidFill>
                <a:srgbClr val="333333"/>
              </a:solidFill>
              <a:latin typeface="Avenir"/>
              <a:ea typeface="Avenir"/>
              <a:cs typeface="Avenir"/>
              <a:sym typeface="Avenir"/>
            </a:endParaRPr>
          </a:p>
          <a:p>
            <a:pPr marL="0" lvl="0" indent="0" algn="l" rtl="0">
              <a:lnSpc>
                <a:spcPct val="150000"/>
              </a:lnSpc>
              <a:spcBef>
                <a:spcPts val="640"/>
              </a:spcBef>
              <a:spcAft>
                <a:spcPts val="0"/>
              </a:spcAft>
              <a:buNone/>
            </a:pPr>
            <a:r>
              <a:rPr lang="en-US" sz="1400">
                <a:solidFill>
                  <a:srgbClr val="333333"/>
                </a:solidFill>
                <a:latin typeface="Avenir"/>
                <a:ea typeface="Avenir"/>
                <a:cs typeface="Avenir"/>
                <a:sym typeface="Avenir"/>
              </a:rPr>
              <a:t>assert_raises(ZeroDivisionError) { 5 / 0 }</a:t>
            </a:r>
            <a:endParaRPr sz="1400">
              <a:latin typeface="Avenir"/>
              <a:ea typeface="Avenir"/>
              <a:cs typeface="Avenir"/>
              <a:sym typeface="Avenir"/>
            </a:endParaRPr>
          </a:p>
        </p:txBody>
      </p:sp>
      <p:sp>
        <p:nvSpPr>
          <p:cNvPr id="337" name="Google Shape;337;p53"/>
          <p:cNvSpPr txBox="1">
            <a:spLocks noGrp="1"/>
          </p:cNvSpPr>
          <p:nvPr>
            <p:ph type="body" idx="2"/>
          </p:nvPr>
        </p:nvSpPr>
        <p:spPr>
          <a:xfrm>
            <a:off x="4320075" y="901800"/>
            <a:ext cx="3975000" cy="3312600"/>
          </a:xfrm>
          <a:prstGeom prst="rect">
            <a:avLst/>
          </a:prstGeom>
        </p:spPr>
        <p:txBody>
          <a:bodyPr spcFirstLastPara="1" wrap="square" lIns="91425" tIns="91425" rIns="91425" bIns="91425" anchor="t" anchorCtr="0">
            <a:noAutofit/>
          </a:bodyPr>
          <a:lstStyle/>
          <a:p>
            <a:pPr marL="0" lvl="0" indent="0" algn="l" rtl="0">
              <a:lnSpc>
                <a:spcPct val="150000"/>
              </a:lnSpc>
              <a:spcBef>
                <a:spcPts val="640"/>
              </a:spcBef>
              <a:spcAft>
                <a:spcPts val="0"/>
              </a:spcAft>
              <a:buNone/>
            </a:pPr>
            <a:r>
              <a:rPr lang="en-US" sz="1400">
                <a:latin typeface="Avenir"/>
                <a:ea typeface="Avenir"/>
                <a:cs typeface="Avenir"/>
                <a:sym typeface="Avenir"/>
              </a:rPr>
              <a:t>refute</a:t>
            </a:r>
            <a:endParaRPr sz="1400">
              <a:latin typeface="Avenir"/>
              <a:ea typeface="Avenir"/>
              <a:cs typeface="Avenir"/>
              <a:sym typeface="Avenir"/>
            </a:endParaRPr>
          </a:p>
          <a:p>
            <a:pPr marL="0" lvl="0" indent="0" algn="l" rtl="0">
              <a:lnSpc>
                <a:spcPct val="150000"/>
              </a:lnSpc>
              <a:spcBef>
                <a:spcPts val="640"/>
              </a:spcBef>
              <a:spcAft>
                <a:spcPts val="0"/>
              </a:spcAft>
              <a:buNone/>
            </a:pPr>
            <a:r>
              <a:rPr lang="en-US" sz="1400">
                <a:latin typeface="Avenir"/>
                <a:ea typeface="Avenir"/>
                <a:cs typeface="Avenir"/>
                <a:sym typeface="Avenir"/>
              </a:rPr>
              <a:t>refute_equal</a:t>
            </a:r>
            <a:endParaRPr sz="1400">
              <a:latin typeface="Avenir"/>
              <a:ea typeface="Avenir"/>
              <a:cs typeface="Avenir"/>
              <a:sym typeface="Avenir"/>
            </a:endParaRPr>
          </a:p>
          <a:p>
            <a:pPr marL="0" lvl="0" indent="0" algn="l" rtl="0">
              <a:lnSpc>
                <a:spcPct val="150000"/>
              </a:lnSpc>
              <a:spcBef>
                <a:spcPts val="640"/>
              </a:spcBef>
              <a:spcAft>
                <a:spcPts val="0"/>
              </a:spcAft>
              <a:buNone/>
            </a:pPr>
            <a:r>
              <a:rPr lang="en-US" sz="1400">
                <a:latin typeface="Avenir"/>
                <a:ea typeface="Avenir"/>
                <a:cs typeface="Avenir"/>
                <a:sym typeface="Avenir"/>
              </a:rPr>
              <a:t>refute_same</a:t>
            </a:r>
            <a:endParaRPr sz="1400">
              <a:latin typeface="Avenir"/>
              <a:ea typeface="Avenir"/>
              <a:cs typeface="Avenir"/>
              <a:sym typeface="Avenir"/>
            </a:endParaRPr>
          </a:p>
          <a:p>
            <a:pPr marL="0" lvl="0" indent="0" algn="l" rtl="0">
              <a:lnSpc>
                <a:spcPct val="150000"/>
              </a:lnSpc>
              <a:spcBef>
                <a:spcPts val="640"/>
              </a:spcBef>
              <a:spcAft>
                <a:spcPts val="0"/>
              </a:spcAft>
              <a:buNone/>
            </a:pPr>
            <a:r>
              <a:rPr lang="en-US" sz="1400">
                <a:latin typeface="Avenir"/>
                <a:ea typeface="Avenir"/>
                <a:cs typeface="Avenir"/>
                <a:sym typeface="Avenir"/>
              </a:rPr>
              <a:t>refute_nil</a:t>
            </a:r>
            <a:endParaRPr sz="1400">
              <a:latin typeface="Avenir"/>
              <a:ea typeface="Avenir"/>
              <a:cs typeface="Avenir"/>
              <a:sym typeface="Avenir"/>
            </a:endParaRPr>
          </a:p>
          <a:p>
            <a:pPr marL="0" lvl="0" indent="0" algn="l" rtl="0">
              <a:lnSpc>
                <a:spcPct val="150000"/>
              </a:lnSpc>
              <a:spcBef>
                <a:spcPts val="640"/>
              </a:spcBef>
              <a:spcAft>
                <a:spcPts val="0"/>
              </a:spcAft>
              <a:buNone/>
            </a:pPr>
            <a:r>
              <a:rPr lang="en-US" sz="1400">
                <a:latin typeface="Avenir"/>
                <a:ea typeface="Avenir"/>
                <a:cs typeface="Avenir"/>
                <a:sym typeface="Avenir"/>
              </a:rPr>
              <a:t>refute_empty</a:t>
            </a:r>
            <a:endParaRPr sz="1400">
              <a:latin typeface="Avenir"/>
              <a:ea typeface="Avenir"/>
              <a:cs typeface="Avenir"/>
              <a:sym typeface="Avenir"/>
            </a:endParaRPr>
          </a:p>
          <a:p>
            <a:pPr marL="0" lvl="0" indent="0" algn="l" rtl="0">
              <a:lnSpc>
                <a:spcPct val="150000"/>
              </a:lnSpc>
              <a:spcBef>
                <a:spcPts val="640"/>
              </a:spcBef>
              <a:spcAft>
                <a:spcPts val="0"/>
              </a:spcAft>
              <a:buNone/>
            </a:pPr>
            <a:r>
              <a:rPr lang="en-US" sz="1400">
                <a:latin typeface="Avenir"/>
                <a:ea typeface="Avenir"/>
                <a:cs typeface="Avenir"/>
                <a:sym typeface="Avenir"/>
              </a:rPr>
              <a:t>refute_includes</a:t>
            </a:r>
            <a:endParaRPr sz="1400">
              <a:latin typeface="Avenir"/>
              <a:ea typeface="Avenir"/>
              <a:cs typeface="Avenir"/>
              <a:sym typeface="Avenir"/>
            </a:endParaRPr>
          </a:p>
          <a:p>
            <a:pPr marL="0" lvl="0" indent="0" algn="l" rtl="0">
              <a:lnSpc>
                <a:spcPct val="150000"/>
              </a:lnSpc>
              <a:spcBef>
                <a:spcPts val="640"/>
              </a:spcBef>
              <a:spcAft>
                <a:spcPts val="0"/>
              </a:spcAft>
              <a:buNone/>
            </a:pPr>
            <a:r>
              <a:rPr lang="en-US" sz="1400">
                <a:latin typeface="Avenir"/>
                <a:ea typeface="Avenir"/>
                <a:cs typeface="Avenir"/>
                <a:sym typeface="Avenir"/>
              </a:rPr>
              <a:t>refute_instance_of</a:t>
            </a:r>
            <a:endParaRPr sz="1400">
              <a:latin typeface="Avenir"/>
              <a:ea typeface="Avenir"/>
              <a:cs typeface="Avenir"/>
              <a:sym typeface="Avenir"/>
            </a:endParaRPr>
          </a:p>
          <a:p>
            <a:pPr marL="0" lvl="0" indent="0" algn="l" rtl="0">
              <a:lnSpc>
                <a:spcPct val="150000"/>
              </a:lnSpc>
              <a:spcBef>
                <a:spcPts val="640"/>
              </a:spcBef>
              <a:spcAft>
                <a:spcPts val="0"/>
              </a:spcAft>
              <a:buNone/>
            </a:pPr>
            <a:r>
              <a:rPr lang="en-US" sz="1400">
                <a:latin typeface="Avenir"/>
                <a:ea typeface="Avenir"/>
                <a:cs typeface="Avenir"/>
                <a:sym typeface="Avenir"/>
              </a:rPr>
              <a:t>refute_kind_of</a:t>
            </a:r>
            <a:endParaRPr sz="1400">
              <a:latin typeface="Avenir"/>
              <a:ea typeface="Avenir"/>
              <a:cs typeface="Avenir"/>
              <a:sym typeface="Avenir"/>
            </a:endParaRPr>
          </a:p>
          <a:p>
            <a:pPr marL="0" lvl="0" indent="0" algn="l" rtl="0">
              <a:lnSpc>
                <a:spcPct val="150000"/>
              </a:lnSpc>
              <a:spcBef>
                <a:spcPts val="640"/>
              </a:spcBef>
              <a:spcAft>
                <a:spcPts val="0"/>
              </a:spcAft>
              <a:buNone/>
            </a:pPr>
            <a:r>
              <a:rPr lang="en-US" sz="1400">
                <a:latin typeface="Avenir"/>
                <a:ea typeface="Avenir"/>
                <a:cs typeface="Avenir"/>
                <a:sym typeface="Avenir"/>
              </a:rPr>
              <a:t>refute_raises</a:t>
            </a:r>
            <a:endParaRPr sz="1400">
              <a:latin typeface="Avenir"/>
              <a:ea typeface="Avenir"/>
              <a:cs typeface="Avenir"/>
              <a:sym typeface="Avenir"/>
            </a:endParaRPr>
          </a:p>
        </p:txBody>
      </p:sp>
      <p:sp>
        <p:nvSpPr>
          <p:cNvPr id="338" name="Google Shape;338;p53"/>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More Assertions (aka Requisite Eye Chart)</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54"/>
          <p:cNvSpPr txBox="1">
            <a:spLocks noGrp="1"/>
          </p:cNvSpPr>
          <p:nvPr>
            <p:ph type="sldNum" idx="12"/>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44</a:t>
            </a:fld>
            <a:endParaRPr/>
          </a:p>
        </p:txBody>
      </p:sp>
      <p:sp>
        <p:nvSpPr>
          <p:cNvPr id="344" name="Google Shape;344;p54"/>
          <p:cNvSpPr txBox="1">
            <a:spLocks noGrp="1"/>
          </p:cNvSpPr>
          <p:nvPr>
            <p:ph type="body" idx="1"/>
          </p:nvPr>
        </p:nvSpPr>
        <p:spPr>
          <a:xfrm>
            <a:off x="457200" y="901675"/>
            <a:ext cx="7729800" cy="33126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None/>
            </a:pPr>
            <a:r>
              <a:rPr lang="en-US">
                <a:solidFill>
                  <a:schemeClr val="lt1"/>
                </a:solidFill>
              </a:rPr>
              <a:t>fizzbuzz_test.rb:</a:t>
            </a:r>
            <a:endParaRPr>
              <a:solidFill>
                <a:schemeClr val="lt1"/>
              </a:solidFill>
            </a:endParaRPr>
          </a:p>
          <a:p>
            <a:pPr marL="0" lvl="0" indent="0" algn="l" rtl="0">
              <a:spcBef>
                <a:spcPts val="640"/>
              </a:spcBef>
              <a:spcAft>
                <a:spcPts val="0"/>
              </a:spcAft>
              <a:buNone/>
            </a:pPr>
            <a:endParaRPr>
              <a:solidFill>
                <a:schemeClr val="lt1"/>
              </a:solidFill>
            </a:endParaRPr>
          </a:p>
          <a:p>
            <a:pPr marL="0" lvl="0" indent="0" algn="l" rtl="0">
              <a:spcBef>
                <a:spcPts val="640"/>
              </a:spcBef>
              <a:spcAft>
                <a:spcPts val="0"/>
              </a:spcAft>
              <a:buNone/>
            </a:pPr>
            <a:r>
              <a:rPr lang="en-US">
                <a:solidFill>
                  <a:schemeClr val="lt1"/>
                </a:solidFill>
              </a:rPr>
              <a:t>class FizzBuzzTest &lt; Minitest::Test</a:t>
            </a:r>
            <a:endParaRPr>
              <a:solidFill>
                <a:schemeClr val="lt1"/>
              </a:solidFill>
            </a:endParaRPr>
          </a:p>
          <a:p>
            <a:pPr marL="0" lvl="0" indent="0" algn="l" rtl="0">
              <a:spcBef>
                <a:spcPts val="640"/>
              </a:spcBef>
              <a:spcAft>
                <a:spcPts val="0"/>
              </a:spcAft>
              <a:buClr>
                <a:schemeClr val="dk1"/>
              </a:buClr>
              <a:buSzPts val="1100"/>
              <a:buFont typeface="Arial"/>
              <a:buNone/>
            </a:pPr>
            <a:r>
              <a:rPr lang="en-US">
                <a:solidFill>
                  <a:schemeClr val="lt1"/>
                </a:solidFill>
              </a:rPr>
              <a:t>...</a:t>
            </a:r>
            <a:endParaRPr>
              <a:solidFill>
                <a:schemeClr val="lt1"/>
              </a:solidFill>
            </a:endParaRPr>
          </a:p>
          <a:p>
            <a:pPr marL="0" lvl="0" indent="0" algn="l" rtl="0">
              <a:spcBef>
                <a:spcPts val="640"/>
              </a:spcBef>
              <a:spcAft>
                <a:spcPts val="0"/>
              </a:spcAft>
              <a:buNone/>
            </a:pPr>
            <a:r>
              <a:rPr lang="en-US">
                <a:highlight>
                  <a:srgbClr val="1C4587"/>
                </a:highlight>
              </a:rPr>
              <a:t>  def test_returns_buzz_when_passed_5</a:t>
            </a:r>
            <a:br>
              <a:rPr lang="en-US">
                <a:highlight>
                  <a:srgbClr val="1C4587"/>
                </a:highlight>
              </a:rPr>
            </a:br>
            <a:r>
              <a:rPr lang="en-US">
                <a:highlight>
                  <a:srgbClr val="1C4587"/>
                </a:highlight>
              </a:rPr>
              <a:t>    assert_equal "buzz", fizzbuzz(5)</a:t>
            </a:r>
            <a:br>
              <a:rPr lang="en-US">
                <a:highlight>
                  <a:srgbClr val="1C4587"/>
                </a:highlight>
              </a:rPr>
            </a:br>
            <a:r>
              <a:rPr lang="en-US">
                <a:highlight>
                  <a:srgbClr val="1C4587"/>
                </a:highlight>
              </a:rPr>
              <a:t>  end</a:t>
            </a:r>
            <a:br>
              <a:rPr lang="en-US"/>
            </a:br>
            <a:r>
              <a:rPr lang="en-US"/>
              <a:t>...</a:t>
            </a:r>
            <a:endParaRPr/>
          </a:p>
          <a:p>
            <a:pPr marL="0" lvl="0" indent="0" algn="l" rtl="0">
              <a:spcBef>
                <a:spcPts val="640"/>
              </a:spcBef>
              <a:spcAft>
                <a:spcPts val="0"/>
              </a:spcAft>
              <a:buNone/>
            </a:pPr>
            <a:r>
              <a:rPr lang="en-US"/>
              <a:t>end</a:t>
            </a:r>
            <a:endParaRPr/>
          </a:p>
        </p:txBody>
      </p:sp>
      <p:sp>
        <p:nvSpPr>
          <p:cNvPr id="345" name="Google Shape;345;p54"/>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Rinse &amp; Repeat</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Shape 349"/>
        <p:cNvGrpSpPr/>
        <p:nvPr/>
      </p:nvGrpSpPr>
      <p:grpSpPr>
        <a:xfrm>
          <a:off x="0" y="0"/>
          <a:ext cx="0" cy="0"/>
          <a:chOff x="0" y="0"/>
          <a:chExt cx="0" cy="0"/>
        </a:xfrm>
      </p:grpSpPr>
      <p:sp>
        <p:nvSpPr>
          <p:cNvPr id="350" name="Google Shape;350;p55"/>
          <p:cNvSpPr txBox="1">
            <a:spLocks noGrp="1"/>
          </p:cNvSpPr>
          <p:nvPr>
            <p:ph type="sldNum" idx="12"/>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45</a:t>
            </a:fld>
            <a:endParaRPr/>
          </a:p>
        </p:txBody>
      </p:sp>
      <p:sp>
        <p:nvSpPr>
          <p:cNvPr id="351" name="Google Shape;351;p55"/>
          <p:cNvSpPr txBox="1">
            <a:spLocks noGrp="1"/>
          </p:cNvSpPr>
          <p:nvPr>
            <p:ph type="body" idx="1"/>
          </p:nvPr>
        </p:nvSpPr>
        <p:spPr>
          <a:xfrm>
            <a:off x="457200" y="901675"/>
            <a:ext cx="7729800" cy="33126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None/>
            </a:pPr>
            <a:r>
              <a:rPr lang="en-US">
                <a:solidFill>
                  <a:schemeClr val="lt1"/>
                </a:solidFill>
              </a:rPr>
              <a:t>FizzBuzzTest.cs:</a:t>
            </a:r>
            <a:endParaRPr>
              <a:solidFill>
                <a:schemeClr val="lt1"/>
              </a:solidFill>
            </a:endParaRPr>
          </a:p>
          <a:p>
            <a:pPr marL="0" lvl="0" indent="0" algn="l" rtl="0">
              <a:spcBef>
                <a:spcPts val="640"/>
              </a:spcBef>
              <a:spcAft>
                <a:spcPts val="0"/>
              </a:spcAft>
              <a:buNone/>
            </a:pPr>
            <a:endParaRPr>
              <a:solidFill>
                <a:schemeClr val="lt1"/>
              </a:solidFill>
            </a:endParaRPr>
          </a:p>
          <a:p>
            <a:pPr marL="0" lvl="0" indent="0" algn="l" rtl="0">
              <a:spcBef>
                <a:spcPts val="640"/>
              </a:spcBef>
              <a:spcAft>
                <a:spcPts val="0"/>
              </a:spcAft>
              <a:buClr>
                <a:schemeClr val="dk1"/>
              </a:buClr>
              <a:buSzPts val="1100"/>
              <a:buFont typeface="Arial"/>
              <a:buNone/>
            </a:pPr>
            <a:r>
              <a:rPr lang="en-US">
                <a:solidFill>
                  <a:schemeClr val="lt1"/>
                </a:solidFill>
              </a:rPr>
              <a:t>[Test]</a:t>
            </a:r>
            <a:br>
              <a:rPr lang="en-US">
                <a:solidFill>
                  <a:schemeClr val="lt1"/>
                </a:solidFill>
              </a:rPr>
            </a:br>
            <a:r>
              <a:rPr lang="en-US">
                <a:solidFill>
                  <a:schemeClr val="lt1"/>
                </a:solidFill>
              </a:rPr>
              <a:t>public void returns_buzz_when_passed_5() </a:t>
            </a:r>
            <a:endParaRPr>
              <a:solidFill>
                <a:schemeClr val="lt1"/>
              </a:solidFill>
            </a:endParaRPr>
          </a:p>
          <a:p>
            <a:pPr marL="0" lvl="0" indent="0" algn="l" rtl="0">
              <a:spcBef>
                <a:spcPts val="640"/>
              </a:spcBef>
              <a:spcAft>
                <a:spcPts val="0"/>
              </a:spcAft>
              <a:buClr>
                <a:schemeClr val="dk1"/>
              </a:buClr>
              <a:buSzPts val="1100"/>
              <a:buFont typeface="Arial"/>
              <a:buNone/>
            </a:pPr>
            <a:r>
              <a:rPr lang="en-US">
                <a:solidFill>
                  <a:schemeClr val="lt1"/>
                </a:solidFill>
              </a:rPr>
              <a:t>{</a:t>
            </a:r>
            <a:br>
              <a:rPr lang="en-US">
                <a:solidFill>
                  <a:schemeClr val="lt1"/>
                </a:solidFill>
              </a:rPr>
            </a:br>
            <a:r>
              <a:rPr lang="en-US">
                <a:solidFill>
                  <a:schemeClr val="lt1"/>
                </a:solidFill>
              </a:rPr>
              <a:t>	Assert.AreEqual("buzz", FizzBuzz.Eval(5));</a:t>
            </a:r>
            <a:br>
              <a:rPr lang="en-US">
                <a:solidFill>
                  <a:schemeClr val="lt1"/>
                </a:solidFill>
              </a:rPr>
            </a:br>
            <a:r>
              <a:rPr lang="en-US">
                <a:solidFill>
                  <a:schemeClr val="lt1"/>
                </a:solidFill>
              </a:rPr>
              <a:t>}</a:t>
            </a:r>
            <a:endParaRPr>
              <a:solidFill>
                <a:schemeClr val="lt1"/>
              </a:solidFill>
            </a:endParaRPr>
          </a:p>
          <a:p>
            <a:pPr marL="0" lvl="0" indent="0" algn="l" rtl="0">
              <a:spcBef>
                <a:spcPts val="640"/>
              </a:spcBef>
              <a:spcAft>
                <a:spcPts val="0"/>
              </a:spcAft>
              <a:buNone/>
            </a:pPr>
            <a:endParaRPr/>
          </a:p>
        </p:txBody>
      </p:sp>
      <p:sp>
        <p:nvSpPr>
          <p:cNvPr id="352" name="Google Shape;352;p55"/>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Rinse &amp; Repeat</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356"/>
        <p:cNvGrpSpPr/>
        <p:nvPr/>
      </p:nvGrpSpPr>
      <p:grpSpPr>
        <a:xfrm>
          <a:off x="0" y="0"/>
          <a:ext cx="0" cy="0"/>
          <a:chOff x="0" y="0"/>
          <a:chExt cx="0" cy="0"/>
        </a:xfrm>
      </p:grpSpPr>
      <p:sp>
        <p:nvSpPr>
          <p:cNvPr id="357" name="Google Shape;357;p56"/>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solidFill>
                  <a:srgbClr val="CC0000"/>
                </a:solidFill>
              </a:rPr>
              <a:t>Red</a:t>
            </a:r>
            <a:endParaRPr>
              <a:solidFill>
                <a:srgbClr val="CC0000"/>
              </a:solidFill>
            </a:endParaRPr>
          </a:p>
        </p:txBody>
      </p:sp>
      <p:sp>
        <p:nvSpPr>
          <p:cNvPr id="358" name="Google Shape;358;p56"/>
          <p:cNvSpPr txBox="1">
            <a:spLocks noGrp="1"/>
          </p:cNvSpPr>
          <p:nvPr>
            <p:ph type="sldNum" idx="12"/>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46</a:t>
            </a:fld>
            <a:endParaRPr/>
          </a:p>
        </p:txBody>
      </p:sp>
      <p:sp>
        <p:nvSpPr>
          <p:cNvPr id="359" name="Google Shape;359;p56"/>
          <p:cNvSpPr txBox="1">
            <a:spLocks noGrp="1"/>
          </p:cNvSpPr>
          <p:nvPr>
            <p:ph type="body" idx="1"/>
          </p:nvPr>
        </p:nvSpPr>
        <p:spPr>
          <a:xfrm>
            <a:off x="457200" y="901675"/>
            <a:ext cx="7729800" cy="33126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Clr>
                <a:schemeClr val="dk1"/>
              </a:buClr>
              <a:buSzPts val="1100"/>
              <a:buFont typeface="Arial"/>
              <a:buNone/>
            </a:pPr>
            <a:r>
              <a:rPr lang="en-US">
                <a:solidFill>
                  <a:schemeClr val="lt1"/>
                </a:solidFill>
              </a:rPr>
              <a:t>$ ruby fizzbuzz_test.rb</a:t>
            </a:r>
            <a:endParaRPr>
              <a:solidFill>
                <a:schemeClr val="lt1"/>
              </a:solidFill>
            </a:endParaRPr>
          </a:p>
          <a:p>
            <a:pPr marL="0" lvl="0" indent="0" algn="l" rtl="0">
              <a:spcBef>
                <a:spcPts val="640"/>
              </a:spcBef>
              <a:spcAft>
                <a:spcPts val="0"/>
              </a:spcAft>
              <a:buClr>
                <a:schemeClr val="dk1"/>
              </a:buClr>
              <a:buSzPts val="1100"/>
              <a:buFont typeface="Arial"/>
              <a:buNone/>
            </a:pPr>
            <a:r>
              <a:rPr lang="en-US">
                <a:solidFill>
                  <a:srgbClr val="6AA84F"/>
                </a:solidFill>
              </a:rPr>
              <a:t>.</a:t>
            </a:r>
            <a:r>
              <a:rPr lang="en-US">
                <a:solidFill>
                  <a:srgbClr val="A61C00"/>
                </a:solidFill>
              </a:rPr>
              <a:t>F</a:t>
            </a:r>
            <a:endParaRPr>
              <a:solidFill>
                <a:srgbClr val="A61C00"/>
              </a:solidFill>
            </a:endParaRPr>
          </a:p>
          <a:p>
            <a:pPr marL="0" lvl="0" indent="0" algn="l" rtl="0">
              <a:spcBef>
                <a:spcPts val="640"/>
              </a:spcBef>
              <a:spcAft>
                <a:spcPts val="0"/>
              </a:spcAft>
              <a:buClr>
                <a:schemeClr val="dk1"/>
              </a:buClr>
              <a:buSzPts val="1100"/>
              <a:buFont typeface="Arial"/>
              <a:buNone/>
            </a:pPr>
            <a:r>
              <a:rPr lang="en-US">
                <a:solidFill>
                  <a:srgbClr val="A61C00"/>
                </a:solidFill>
              </a:rPr>
              <a:t>Failure:</a:t>
            </a:r>
            <a:br>
              <a:rPr lang="en-US">
                <a:solidFill>
                  <a:srgbClr val="A61C00"/>
                </a:solidFill>
              </a:rPr>
            </a:br>
            <a:r>
              <a:rPr lang="en-US">
                <a:solidFill>
                  <a:srgbClr val="A61C00"/>
                </a:solidFill>
              </a:rPr>
              <a:t>FizzBuzzTest#test_returns_fizz_when_passed_3 </a:t>
            </a:r>
            <a:endParaRPr>
              <a:solidFill>
                <a:srgbClr val="A61C00"/>
              </a:solidFill>
            </a:endParaRPr>
          </a:p>
          <a:p>
            <a:pPr marL="0" lvl="0" indent="0" algn="l" rtl="0">
              <a:spcBef>
                <a:spcPts val="640"/>
              </a:spcBef>
              <a:spcAft>
                <a:spcPts val="0"/>
              </a:spcAft>
              <a:buClr>
                <a:schemeClr val="dk1"/>
              </a:buClr>
              <a:buSzPts val="1100"/>
              <a:buFont typeface="Arial"/>
              <a:buNone/>
            </a:pPr>
            <a:r>
              <a:rPr lang="en-US">
                <a:solidFill>
                  <a:srgbClr val="A61C00"/>
                </a:solidFill>
              </a:rPr>
              <a:t>[fizzbuzz_test.rb:6]:</a:t>
            </a:r>
            <a:br>
              <a:rPr lang="en-US">
                <a:solidFill>
                  <a:srgbClr val="A61C00"/>
                </a:solidFill>
              </a:rPr>
            </a:br>
            <a:r>
              <a:rPr lang="en-US">
                <a:solidFill>
                  <a:srgbClr val="A61C00"/>
                </a:solidFill>
              </a:rPr>
              <a:t>Expected: "fizz"</a:t>
            </a:r>
            <a:br>
              <a:rPr lang="en-US">
                <a:solidFill>
                  <a:srgbClr val="A61C00"/>
                </a:solidFill>
              </a:rPr>
            </a:br>
            <a:r>
              <a:rPr lang="en-US">
                <a:solidFill>
                  <a:srgbClr val="A61C00"/>
                </a:solidFill>
              </a:rPr>
              <a:t>  Actual: nil</a:t>
            </a:r>
            <a:br>
              <a:rPr lang="en-US">
                <a:solidFill>
                  <a:srgbClr val="A61C00"/>
                </a:solidFill>
              </a:rPr>
            </a:br>
            <a:br>
              <a:rPr lang="en-US">
                <a:solidFill>
                  <a:schemeClr val="lt1"/>
                </a:solidFill>
              </a:rPr>
            </a:br>
            <a:r>
              <a:rPr lang="en-US">
                <a:solidFill>
                  <a:schemeClr val="lt1"/>
                </a:solidFill>
              </a:rPr>
              <a:t>bin/rails test fizzbuzz_test.rb:5</a:t>
            </a:r>
            <a:br>
              <a:rPr lang="en-US">
                <a:solidFill>
                  <a:schemeClr val="lt1"/>
                </a:solidFill>
              </a:rPr>
            </a:br>
            <a:r>
              <a:rPr lang="en-US">
                <a:solidFill>
                  <a:schemeClr val="lt1"/>
                </a:solidFill>
              </a:rPr>
              <a:t>2 runs, 2 assertions, 1 failures, 0 errors, 0 skips</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Shape 363"/>
        <p:cNvGrpSpPr/>
        <p:nvPr/>
      </p:nvGrpSpPr>
      <p:grpSpPr>
        <a:xfrm>
          <a:off x="0" y="0"/>
          <a:ext cx="0" cy="0"/>
          <a:chOff x="0" y="0"/>
          <a:chExt cx="0" cy="0"/>
        </a:xfrm>
      </p:grpSpPr>
      <p:sp>
        <p:nvSpPr>
          <p:cNvPr id="364" name="Google Shape;364;p57"/>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solidFill>
                  <a:srgbClr val="CC0000"/>
                </a:solidFill>
              </a:rPr>
              <a:t>Red</a:t>
            </a:r>
            <a:endParaRPr>
              <a:solidFill>
                <a:srgbClr val="CC0000"/>
              </a:solidFill>
            </a:endParaRPr>
          </a:p>
        </p:txBody>
      </p:sp>
      <p:sp>
        <p:nvSpPr>
          <p:cNvPr id="365" name="Google Shape;365;p57"/>
          <p:cNvSpPr txBox="1">
            <a:spLocks noGrp="1"/>
          </p:cNvSpPr>
          <p:nvPr>
            <p:ph type="sldNum" idx="12"/>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47</a:t>
            </a:fld>
            <a:endParaRPr/>
          </a:p>
        </p:txBody>
      </p:sp>
      <p:sp>
        <p:nvSpPr>
          <p:cNvPr id="366" name="Google Shape;366;p57"/>
          <p:cNvSpPr txBox="1">
            <a:spLocks noGrp="1"/>
          </p:cNvSpPr>
          <p:nvPr>
            <p:ph type="body" idx="1"/>
          </p:nvPr>
        </p:nvSpPr>
        <p:spPr>
          <a:xfrm>
            <a:off x="457200" y="901675"/>
            <a:ext cx="7729800" cy="33126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Clr>
                <a:schemeClr val="dk1"/>
              </a:buClr>
              <a:buSzPts val="1100"/>
              <a:buFont typeface="Arial"/>
              <a:buNone/>
            </a:pPr>
            <a:r>
              <a:rPr lang="en-US">
                <a:solidFill>
                  <a:schemeClr val="lt1"/>
                </a:solidFill>
              </a:rPr>
              <a:t>1) Failed : FizzBuzzTest.returns_buzz_when_passed_5</a:t>
            </a:r>
            <a:br>
              <a:rPr lang="en-US">
                <a:solidFill>
                  <a:schemeClr val="lt1"/>
                </a:solidFill>
              </a:rPr>
            </a:br>
            <a:r>
              <a:rPr lang="en-US">
                <a:solidFill>
                  <a:schemeClr val="lt1"/>
                </a:solidFill>
              </a:rPr>
              <a:t>  String lengths are both 4. Strings differ at index 0.</a:t>
            </a:r>
            <a:br>
              <a:rPr lang="en-US">
                <a:solidFill>
                  <a:schemeClr val="lt1"/>
                </a:solidFill>
              </a:rPr>
            </a:br>
            <a:r>
              <a:rPr lang="en-US">
                <a:solidFill>
                  <a:schemeClr val="lt1"/>
                </a:solidFill>
              </a:rPr>
              <a:t>  Expected: "buzz"</a:t>
            </a:r>
            <a:br>
              <a:rPr lang="en-US">
                <a:solidFill>
                  <a:schemeClr val="lt1"/>
                </a:solidFill>
              </a:rPr>
            </a:br>
            <a:r>
              <a:rPr lang="en-US">
                <a:solidFill>
                  <a:schemeClr val="lt1"/>
                </a:solidFill>
              </a:rPr>
              <a:t>  But was:  "fizz"</a:t>
            </a:r>
            <a:br>
              <a:rPr lang="en-US">
                <a:solidFill>
                  <a:schemeClr val="lt1"/>
                </a:solidFill>
              </a:rPr>
            </a:br>
            <a:r>
              <a:rPr lang="en-US">
                <a:solidFill>
                  <a:schemeClr val="lt1"/>
                </a:solidFill>
              </a:rPr>
              <a:t>  -----------^</a:t>
            </a:r>
            <a:br>
              <a:rPr lang="en-US">
                <a:solidFill>
                  <a:srgbClr val="A61C00"/>
                </a:solidFill>
              </a:rPr>
            </a:br>
            <a:br>
              <a:rPr lang="en-US">
                <a:solidFill>
                  <a:schemeClr val="lt1"/>
                </a:solidFill>
              </a:rPr>
            </a:br>
            <a:r>
              <a:rPr lang="en-US">
                <a:solidFill>
                  <a:schemeClr val="lt1"/>
                </a:solidFill>
              </a:rPr>
              <a:t>Test Run Summary</a:t>
            </a:r>
            <a:br>
              <a:rPr lang="en-US">
                <a:solidFill>
                  <a:schemeClr val="lt1"/>
                </a:solidFill>
              </a:rPr>
            </a:br>
            <a:r>
              <a:rPr lang="en-US">
                <a:solidFill>
                  <a:schemeClr val="lt1"/>
                </a:solidFill>
              </a:rPr>
              <a:t>  </a:t>
            </a:r>
            <a:r>
              <a:rPr lang="en-US">
                <a:solidFill>
                  <a:schemeClr val="lt1"/>
                </a:solidFill>
                <a:highlight>
                  <a:srgbClr val="CC0000"/>
                </a:highlight>
              </a:rPr>
              <a:t>Overall result: Failed</a:t>
            </a:r>
            <a:br>
              <a:rPr lang="en-US">
                <a:solidFill>
                  <a:schemeClr val="lt1"/>
                </a:solidFill>
              </a:rPr>
            </a:br>
            <a:r>
              <a:rPr lang="en-US">
                <a:solidFill>
                  <a:schemeClr val="lt1"/>
                </a:solidFill>
              </a:rPr>
              <a:t>  Test Count: 2, Passed: 1, Failed: 1, Warnings: 0, Inconclusive: 0, Skipped: 0</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58"/>
          <p:cNvSpPr txBox="1">
            <a:spLocks noGrp="1"/>
          </p:cNvSpPr>
          <p:nvPr>
            <p:ph type="sldNum" idx="12"/>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US"/>
              <a:t>48</a:t>
            </a:fld>
            <a:endParaRPr/>
          </a:p>
        </p:txBody>
      </p:sp>
      <p:sp>
        <p:nvSpPr>
          <p:cNvPr id="372" name="Google Shape;372;p58"/>
          <p:cNvSpPr txBox="1">
            <a:spLocks noGrp="1"/>
          </p:cNvSpPr>
          <p:nvPr>
            <p:ph type="body" idx="1"/>
          </p:nvPr>
        </p:nvSpPr>
        <p:spPr>
          <a:xfrm>
            <a:off x="457275" y="206100"/>
            <a:ext cx="7729800" cy="40083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None/>
            </a:pPr>
            <a:r>
              <a:rPr lang="en-US"/>
              <a:t>fizzbuzz.rb:</a:t>
            </a:r>
            <a:br>
              <a:rPr lang="en-US"/>
            </a:br>
            <a:br>
              <a:rPr lang="en-US"/>
            </a:br>
            <a:r>
              <a:rPr lang="en-US"/>
              <a:t>def fizzbuzz(value)</a:t>
            </a:r>
            <a:endParaRPr/>
          </a:p>
          <a:p>
            <a:pPr marL="0" lvl="0" indent="0" algn="l" rtl="0">
              <a:spcBef>
                <a:spcPts val="640"/>
              </a:spcBef>
              <a:spcAft>
                <a:spcPts val="0"/>
              </a:spcAft>
              <a:buNone/>
            </a:pPr>
            <a:r>
              <a:rPr lang="en-US">
                <a:highlight>
                  <a:srgbClr val="1C4587"/>
                </a:highlight>
              </a:rPr>
              <a:t>  if value == 3</a:t>
            </a:r>
            <a:br>
              <a:rPr lang="en-US">
                <a:highlight>
                  <a:srgbClr val="1C4587"/>
                </a:highlight>
              </a:rPr>
            </a:br>
            <a:r>
              <a:rPr lang="en-US">
                <a:highlight>
                  <a:srgbClr val="1C4587"/>
                </a:highlight>
              </a:rPr>
              <a:t>    return "fizz"</a:t>
            </a:r>
            <a:br>
              <a:rPr lang="en-US">
                <a:highlight>
                  <a:srgbClr val="1C4587"/>
                </a:highlight>
              </a:rPr>
            </a:br>
            <a:r>
              <a:rPr lang="en-US">
                <a:highlight>
                  <a:srgbClr val="1C4587"/>
                </a:highlight>
              </a:rPr>
              <a:t>  end</a:t>
            </a:r>
            <a:br>
              <a:rPr lang="en-US">
                <a:highlight>
                  <a:srgbClr val="1C4587"/>
                </a:highlight>
              </a:rPr>
            </a:br>
            <a:r>
              <a:rPr lang="en-US">
                <a:highlight>
                  <a:srgbClr val="1C4587"/>
                </a:highlight>
              </a:rPr>
              <a:t>  if value == 5</a:t>
            </a:r>
            <a:br>
              <a:rPr lang="en-US">
                <a:highlight>
                  <a:srgbClr val="1C4587"/>
                </a:highlight>
              </a:rPr>
            </a:br>
            <a:r>
              <a:rPr lang="en-US">
                <a:highlight>
                  <a:srgbClr val="1C4587"/>
                </a:highlight>
              </a:rPr>
              <a:t>    return "buzz"</a:t>
            </a:r>
            <a:br>
              <a:rPr lang="en-US">
                <a:highlight>
                  <a:srgbClr val="1C4587"/>
                </a:highlight>
              </a:rPr>
            </a:br>
            <a:r>
              <a:rPr lang="en-US">
                <a:highlight>
                  <a:srgbClr val="1C4587"/>
                </a:highlight>
              </a:rPr>
              <a:t>  end</a:t>
            </a:r>
            <a:br>
              <a:rPr lang="en-US"/>
            </a:br>
            <a:r>
              <a:rPr lang="en-US"/>
              <a:t>end</a:t>
            </a:r>
            <a:br>
              <a:rPr lang="en-US"/>
            </a:br>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0">
  <p:cSld>
    <p:spTree>
      <p:nvGrpSpPr>
        <p:cNvPr id="1" name="Shape 376"/>
        <p:cNvGrpSpPr/>
        <p:nvPr/>
      </p:nvGrpSpPr>
      <p:grpSpPr>
        <a:xfrm>
          <a:off x="0" y="0"/>
          <a:ext cx="0" cy="0"/>
          <a:chOff x="0" y="0"/>
          <a:chExt cx="0" cy="0"/>
        </a:xfrm>
      </p:grpSpPr>
      <p:sp>
        <p:nvSpPr>
          <p:cNvPr id="377" name="Google Shape;377;p59"/>
          <p:cNvSpPr txBox="1">
            <a:spLocks noGrp="1"/>
          </p:cNvSpPr>
          <p:nvPr>
            <p:ph type="sldNum" idx="12"/>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US"/>
              <a:t>49</a:t>
            </a:fld>
            <a:endParaRPr/>
          </a:p>
        </p:txBody>
      </p:sp>
      <p:sp>
        <p:nvSpPr>
          <p:cNvPr id="378" name="Google Shape;378;p59"/>
          <p:cNvSpPr txBox="1">
            <a:spLocks noGrp="1"/>
          </p:cNvSpPr>
          <p:nvPr>
            <p:ph type="body" idx="1"/>
          </p:nvPr>
        </p:nvSpPr>
        <p:spPr>
          <a:xfrm>
            <a:off x="457275" y="206100"/>
            <a:ext cx="7729800" cy="40083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None/>
            </a:pPr>
            <a:r>
              <a:rPr lang="en-US"/>
              <a:t>FizzBuzz.cs:</a:t>
            </a:r>
            <a:br>
              <a:rPr lang="en-US"/>
            </a:br>
            <a:br>
              <a:rPr lang="en-US"/>
            </a:br>
            <a:r>
              <a:rPr lang="en-US"/>
              <a:t>   public static string Eval(int i)</a:t>
            </a:r>
            <a:br>
              <a:rPr lang="en-US"/>
            </a:br>
            <a:r>
              <a:rPr lang="en-US"/>
              <a:t>    {</a:t>
            </a:r>
            <a:br>
              <a:rPr lang="en-US"/>
            </a:br>
            <a:r>
              <a:rPr lang="en-US"/>
              <a:t>        if (i == 3)</a:t>
            </a:r>
            <a:br>
              <a:rPr lang="en-US"/>
            </a:br>
            <a:r>
              <a:rPr lang="en-US"/>
              <a:t>            return "fizz";</a:t>
            </a:r>
            <a:br>
              <a:rPr lang="en-US"/>
            </a:br>
            <a:endParaRPr/>
          </a:p>
          <a:p>
            <a:pPr marL="0" lvl="0" indent="0" algn="l" rtl="0">
              <a:spcBef>
                <a:spcPts val="640"/>
              </a:spcBef>
              <a:spcAft>
                <a:spcPts val="0"/>
              </a:spcAft>
              <a:buNone/>
            </a:pPr>
            <a:r>
              <a:rPr lang="en-US"/>
              <a:t>        if (i == 5)</a:t>
            </a:r>
            <a:br>
              <a:rPr lang="en-US"/>
            </a:br>
            <a:r>
              <a:rPr lang="en-US"/>
              <a:t>            return "buzz";</a:t>
            </a:r>
            <a:br>
              <a:rPr lang="en-US"/>
            </a:br>
            <a:endParaRPr/>
          </a:p>
          <a:p>
            <a:pPr marL="0" lvl="0" indent="0" algn="l" rtl="0">
              <a:spcBef>
                <a:spcPts val="640"/>
              </a:spcBef>
              <a:spcAft>
                <a:spcPts val="0"/>
              </a:spcAft>
              <a:buNone/>
            </a:pPr>
            <a:r>
              <a:rPr lang="en-US"/>
              <a:t>        return "";</a:t>
            </a:r>
            <a:br>
              <a:rPr lang="en-US"/>
            </a:br>
            <a:r>
              <a:rPr lang="en-US"/>
              <a:t>    }</a:t>
            </a:r>
            <a:br>
              <a:rPr lang="en-US"/>
            </a:b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1ECF2120-8D71-9041-A3C7-5C488899F2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Picture 2" descr="Beyond Critical Thinking">
            <a:extLst>
              <a:ext uri="{FF2B5EF4-FFF2-40B4-BE49-F238E27FC236}">
                <a16:creationId xmlns:a16="http://schemas.microsoft.com/office/drawing/2014/main" id="{D03D215C-9B01-474E-B301-83BD81CE4E6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3986" r="22479" b="4258"/>
          <a:stretch/>
        </p:blipFill>
        <p:spPr bwMode="auto">
          <a:xfrm>
            <a:off x="2642616" y="10"/>
            <a:ext cx="6501384" cy="5143490"/>
          </a:xfrm>
          <a:prstGeom prst="rect">
            <a:avLst/>
          </a:prstGeom>
          <a:noFill/>
          <a:extLst>
            <a:ext uri="{909E8E84-426E-40DD-AFC4-6F175D3DCCD1}">
              <a14:hiddenFill xmlns:a14="http://schemas.microsoft.com/office/drawing/2010/main">
                <a:solidFill>
                  <a:srgbClr val="FFFFFF"/>
                </a:solidFill>
              </a14:hiddenFill>
            </a:ext>
          </a:extLst>
        </p:spPr>
      </p:pic>
      <p:sp>
        <p:nvSpPr>
          <p:cNvPr id="23" name="Rectangle 22">
            <a:extLst>
              <a:ext uri="{FF2B5EF4-FFF2-40B4-BE49-F238E27FC236}">
                <a16:creationId xmlns:a16="http://schemas.microsoft.com/office/drawing/2014/main" id="{AD3BFFF0-39AA-5D4E-9C28-85162176E0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317450" cy="51435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Google Shape;102;p15">
            <a:extLst>
              <a:ext uri="{FF2B5EF4-FFF2-40B4-BE49-F238E27FC236}">
                <a16:creationId xmlns:a16="http://schemas.microsoft.com/office/drawing/2014/main" id="{7B46B10C-5107-1949-A682-400FE6904871}"/>
              </a:ext>
            </a:extLst>
          </p:cNvPr>
          <p:cNvSpPr txBox="1">
            <a:spLocks noGrp="1"/>
          </p:cNvSpPr>
          <p:nvPr>
            <p:ph type="title"/>
          </p:nvPr>
        </p:nvSpPr>
        <p:spPr>
          <a:xfrm>
            <a:off x="358485" y="841772"/>
            <a:ext cx="3017520" cy="2403100"/>
          </a:xfrm>
          <a:prstGeom prst="rect">
            <a:avLst/>
          </a:prstGeom>
        </p:spPr>
        <p:txBody>
          <a:bodyPr spcFirstLastPara="1" vert="horz" lIns="91440" tIns="45720" rIns="91440" bIns="45720" rtlCol="0" anchor="b" anchorCtr="0">
            <a:normAutofit/>
          </a:bodyPr>
          <a:lstStyle/>
          <a:p>
            <a:pPr marL="0" marR="0" lvl="0" indent="0" algn="l">
              <a:lnSpc>
                <a:spcPct val="90000"/>
              </a:lnSpc>
              <a:spcBef>
                <a:spcPct val="0"/>
              </a:spcBef>
              <a:spcAft>
                <a:spcPts val="0"/>
              </a:spcAft>
              <a:buClr>
                <a:srgbClr val="3F3F3F"/>
              </a:buClr>
            </a:pPr>
            <a:r>
              <a:rPr lang="en-US" sz="3600" i="1" kern="1200">
                <a:solidFill>
                  <a:schemeClr val="tx1"/>
                </a:solidFill>
                <a:latin typeface="+mj-lt"/>
                <a:ea typeface="+mj-ea"/>
                <a:cs typeface="+mj-cs"/>
              </a:rPr>
              <a:t>Why Are We Here?</a:t>
            </a:r>
            <a:endParaRPr lang="en-US" sz="3600" i="1" u="none" strike="noStrike" kern="1200" cap="none">
              <a:solidFill>
                <a:schemeClr val="tx1"/>
              </a:solidFill>
              <a:latin typeface="+mj-lt"/>
              <a:ea typeface="+mj-ea"/>
              <a:cs typeface="+mj-cs"/>
              <a:sym typeface="Oswald"/>
            </a:endParaRPr>
          </a:p>
        </p:txBody>
      </p:sp>
      <p:sp>
        <p:nvSpPr>
          <p:cNvPr id="25" name="Rectangle 24">
            <a:extLst>
              <a:ext uri="{FF2B5EF4-FFF2-40B4-BE49-F238E27FC236}">
                <a16:creationId xmlns:a16="http://schemas.microsoft.com/office/drawing/2014/main" id="{39CA6F9B-2A87-014D-8389-1460733A6F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69941" y="260093"/>
            <a:ext cx="109728" cy="52806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6" name="Rectangle 25">
            <a:extLst>
              <a:ext uri="{FF2B5EF4-FFF2-40B4-BE49-F238E27FC236}">
                <a16:creationId xmlns:a16="http://schemas.microsoft.com/office/drawing/2014/main" id="{F05624F8-AE0C-2E42-A32F-22BFC8A4CF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0771" y="3410190"/>
            <a:ext cx="2983230" cy="13716"/>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27" name="Picture 26">
            <a:extLst>
              <a:ext uri="{FF2B5EF4-FFF2-40B4-BE49-F238E27FC236}">
                <a16:creationId xmlns:a16="http://schemas.microsoft.com/office/drawing/2014/main" id="{EB5E7F38-A4AF-7146-B957-38165824A070}"/>
              </a:ext>
            </a:extLst>
          </p:cNvPr>
          <p:cNvPicPr>
            <a:picLocks noChangeAspect="1"/>
          </p:cNvPicPr>
          <p:nvPr/>
        </p:nvPicPr>
        <p:blipFill>
          <a:blip r:embed="rId4"/>
          <a:stretch>
            <a:fillRect/>
          </a:stretch>
        </p:blipFill>
        <p:spPr>
          <a:xfrm>
            <a:off x="7874007" y="4504765"/>
            <a:ext cx="1187799" cy="584472"/>
          </a:xfrm>
          <a:prstGeom prst="rect">
            <a:avLst/>
          </a:prstGeom>
        </p:spPr>
      </p:pic>
    </p:spTree>
    <p:extLst>
      <p:ext uri="{BB962C8B-B14F-4D97-AF65-F5344CB8AC3E}">
        <p14:creationId xmlns:p14="http://schemas.microsoft.com/office/powerpoint/2010/main" val="19830288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4"/>
                                        </p:tgtEl>
                                        <p:attrNameLst>
                                          <p:attrName>style.visibility</p:attrName>
                                        </p:attrNameLst>
                                      </p:cBhvr>
                                      <p:to>
                                        <p:strVal val="visible"/>
                                      </p:to>
                                    </p:set>
                                    <p:animEffect transition="in" filter="fade">
                                      <p:cBhvr>
                                        <p:cTn id="7" dur="7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sp>
        <p:nvSpPr>
          <p:cNvPr id="383" name="Google Shape;383;p60"/>
          <p:cNvSpPr txBox="1">
            <a:spLocks noGrp="1"/>
          </p:cNvSpPr>
          <p:nvPr>
            <p:ph type="sldNum" idx="12"/>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50</a:t>
            </a:fld>
            <a:endParaRPr/>
          </a:p>
        </p:txBody>
      </p:sp>
      <p:sp>
        <p:nvSpPr>
          <p:cNvPr id="384" name="Google Shape;384;p60"/>
          <p:cNvSpPr txBox="1">
            <a:spLocks noGrp="1"/>
          </p:cNvSpPr>
          <p:nvPr>
            <p:ph type="body" idx="1"/>
          </p:nvPr>
        </p:nvSpPr>
        <p:spPr>
          <a:xfrm>
            <a:off x="457200" y="901675"/>
            <a:ext cx="7729800" cy="3312600"/>
          </a:xfrm>
          <a:prstGeom prst="rect">
            <a:avLst/>
          </a:prstGeom>
        </p:spPr>
        <p:txBody>
          <a:bodyPr spcFirstLastPara="1" wrap="square" lIns="91425" tIns="91425" rIns="91425" bIns="91425" anchor="t" anchorCtr="0">
            <a:noAutofit/>
          </a:bodyPr>
          <a:lstStyle/>
          <a:p>
            <a:pPr marL="0" lvl="0" indent="0" algn="l" rtl="0">
              <a:lnSpc>
                <a:spcPct val="100000"/>
              </a:lnSpc>
              <a:spcBef>
                <a:spcPts val="640"/>
              </a:spcBef>
              <a:spcAft>
                <a:spcPts val="0"/>
              </a:spcAft>
              <a:buNone/>
            </a:pPr>
            <a:r>
              <a:rPr lang="en-US"/>
              <a:t>ruby fizzbuzz_test.rb</a:t>
            </a:r>
            <a:br>
              <a:rPr lang="en-US"/>
            </a:br>
            <a:r>
              <a:rPr lang="en-US"/>
              <a:t># Running:</a:t>
            </a:r>
            <a:br>
              <a:rPr lang="en-US"/>
            </a:br>
            <a:br>
              <a:rPr lang="en-US"/>
            </a:br>
            <a:r>
              <a:rPr lang="en-US">
                <a:solidFill>
                  <a:srgbClr val="6AA84F"/>
                </a:solidFill>
              </a:rPr>
              <a:t>..</a:t>
            </a:r>
            <a:br>
              <a:rPr lang="en-US">
                <a:solidFill>
                  <a:srgbClr val="6AA84F"/>
                </a:solidFill>
              </a:rPr>
            </a:br>
            <a:br>
              <a:rPr lang="en-US"/>
            </a:br>
            <a:r>
              <a:rPr lang="en-US"/>
              <a:t>Finished in 0.000888s, 2252.2523 runs/s, 2252.2523 assertions/s.</a:t>
            </a:r>
            <a:br>
              <a:rPr lang="en-US"/>
            </a:br>
            <a:r>
              <a:rPr lang="en-US"/>
              <a:t>2 runs, 2 assertions, 0 failures, 0 errors, 0 skips</a:t>
            </a:r>
            <a:endParaRPr/>
          </a:p>
        </p:txBody>
      </p:sp>
      <p:sp>
        <p:nvSpPr>
          <p:cNvPr id="385" name="Google Shape;385;p60"/>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solidFill>
                  <a:srgbClr val="6AA84F"/>
                </a:solidFill>
              </a:rPr>
              <a:t>Green</a:t>
            </a:r>
            <a:endParaRPr>
              <a:solidFill>
                <a:srgbClr val="6AA84F"/>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show="0">
  <p:cSld>
    <p:spTree>
      <p:nvGrpSpPr>
        <p:cNvPr id="1" name="Shape 389"/>
        <p:cNvGrpSpPr/>
        <p:nvPr/>
      </p:nvGrpSpPr>
      <p:grpSpPr>
        <a:xfrm>
          <a:off x="0" y="0"/>
          <a:ext cx="0" cy="0"/>
          <a:chOff x="0" y="0"/>
          <a:chExt cx="0" cy="0"/>
        </a:xfrm>
      </p:grpSpPr>
      <p:sp>
        <p:nvSpPr>
          <p:cNvPr id="390" name="Google Shape;390;p61"/>
          <p:cNvSpPr txBox="1">
            <a:spLocks noGrp="1"/>
          </p:cNvSpPr>
          <p:nvPr>
            <p:ph type="sldNum" idx="12"/>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51</a:t>
            </a:fld>
            <a:endParaRPr/>
          </a:p>
        </p:txBody>
      </p:sp>
      <p:sp>
        <p:nvSpPr>
          <p:cNvPr id="391" name="Google Shape;391;p61"/>
          <p:cNvSpPr txBox="1">
            <a:spLocks noGrp="1"/>
          </p:cNvSpPr>
          <p:nvPr>
            <p:ph type="body" idx="1"/>
          </p:nvPr>
        </p:nvSpPr>
        <p:spPr>
          <a:xfrm>
            <a:off x="457200" y="901675"/>
            <a:ext cx="7729800" cy="3312600"/>
          </a:xfrm>
          <a:prstGeom prst="rect">
            <a:avLst/>
          </a:prstGeom>
        </p:spPr>
        <p:txBody>
          <a:bodyPr spcFirstLastPara="1" wrap="square" lIns="91425" tIns="91425" rIns="91425" bIns="91425" anchor="t" anchorCtr="0">
            <a:noAutofit/>
          </a:bodyPr>
          <a:lstStyle/>
          <a:p>
            <a:pPr marL="0" lvl="0" indent="0" algn="l" rtl="0">
              <a:lnSpc>
                <a:spcPct val="100000"/>
              </a:lnSpc>
              <a:spcBef>
                <a:spcPts val="640"/>
              </a:spcBef>
              <a:spcAft>
                <a:spcPts val="0"/>
              </a:spcAft>
              <a:buNone/>
            </a:pPr>
            <a:r>
              <a:rPr lang="en-US"/>
              <a:t>Test Run Summary</a:t>
            </a:r>
            <a:br>
              <a:rPr lang="en-US"/>
            </a:br>
            <a:r>
              <a:rPr lang="en-US"/>
              <a:t>  </a:t>
            </a:r>
            <a:r>
              <a:rPr lang="en-US">
                <a:highlight>
                  <a:srgbClr val="6AA84F"/>
                </a:highlight>
              </a:rPr>
              <a:t>Overall result: Passed</a:t>
            </a:r>
            <a:br>
              <a:rPr lang="en-US"/>
            </a:br>
            <a:r>
              <a:rPr lang="en-US"/>
              <a:t>  Test Count: 2, Passed: 2, Failed: 0, Warnings: 0, Inconclusive: 0, Skipped: 0</a:t>
            </a:r>
            <a:endParaRPr/>
          </a:p>
        </p:txBody>
      </p:sp>
      <p:sp>
        <p:nvSpPr>
          <p:cNvPr id="392" name="Google Shape;392;p61"/>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solidFill>
                  <a:srgbClr val="6AA84F"/>
                </a:solidFill>
              </a:rPr>
              <a:t>Green</a:t>
            </a:r>
            <a:endParaRPr>
              <a:solidFill>
                <a:srgbClr val="6AA84F"/>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396"/>
        <p:cNvGrpSpPr/>
        <p:nvPr/>
      </p:nvGrpSpPr>
      <p:grpSpPr>
        <a:xfrm>
          <a:off x="0" y="0"/>
          <a:ext cx="0" cy="0"/>
          <a:chOff x="0" y="0"/>
          <a:chExt cx="0" cy="0"/>
        </a:xfrm>
      </p:grpSpPr>
      <p:sp>
        <p:nvSpPr>
          <p:cNvPr id="397" name="Google Shape;397;p62"/>
          <p:cNvSpPr txBox="1">
            <a:spLocks noGrp="1"/>
          </p:cNvSpPr>
          <p:nvPr>
            <p:ph type="sldNum" idx="12"/>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52</a:t>
            </a:fld>
            <a:endParaRPr/>
          </a:p>
        </p:txBody>
      </p:sp>
      <p:sp>
        <p:nvSpPr>
          <p:cNvPr id="398" name="Google Shape;398;p62"/>
          <p:cNvSpPr txBox="1">
            <a:spLocks noGrp="1"/>
          </p:cNvSpPr>
          <p:nvPr>
            <p:ph type="body" idx="1"/>
          </p:nvPr>
        </p:nvSpPr>
        <p:spPr>
          <a:xfrm>
            <a:off x="457200" y="901675"/>
            <a:ext cx="7729800" cy="33126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None/>
            </a:pPr>
            <a:r>
              <a:rPr lang="en-US"/>
              <a:t>fizzbuzz.rb:</a:t>
            </a:r>
            <a:br>
              <a:rPr lang="en-US"/>
            </a:br>
            <a:br>
              <a:rPr lang="en-US"/>
            </a:br>
            <a:r>
              <a:rPr lang="en-US"/>
              <a:t>def fizzbuzz(value)</a:t>
            </a:r>
            <a:br>
              <a:rPr lang="en-US"/>
            </a:br>
            <a:r>
              <a:rPr lang="en-US">
                <a:highlight>
                  <a:srgbClr val="1C4587"/>
                </a:highlight>
              </a:rPr>
              <a:t>  case</a:t>
            </a:r>
            <a:br>
              <a:rPr lang="en-US">
                <a:highlight>
                  <a:srgbClr val="1C4587"/>
                </a:highlight>
              </a:rPr>
            </a:br>
            <a:r>
              <a:rPr lang="en-US">
                <a:highlight>
                  <a:srgbClr val="1C4587"/>
                </a:highlight>
              </a:rPr>
              <a:t>  when (value % 3 == 0)</a:t>
            </a:r>
            <a:br>
              <a:rPr lang="en-US">
                <a:highlight>
                  <a:srgbClr val="1C4587"/>
                </a:highlight>
              </a:rPr>
            </a:br>
            <a:r>
              <a:rPr lang="en-US">
                <a:highlight>
                  <a:srgbClr val="1C4587"/>
                </a:highlight>
              </a:rPr>
              <a:t>    return "fizz"</a:t>
            </a:r>
            <a:br>
              <a:rPr lang="en-US">
                <a:highlight>
                  <a:srgbClr val="1C4587"/>
                </a:highlight>
              </a:rPr>
            </a:br>
            <a:r>
              <a:rPr lang="en-US">
                <a:highlight>
                  <a:srgbClr val="1C4587"/>
                </a:highlight>
              </a:rPr>
              <a:t>  when (value % 5 == 0)</a:t>
            </a:r>
            <a:br>
              <a:rPr lang="en-US">
                <a:highlight>
                  <a:srgbClr val="1C4587"/>
                </a:highlight>
              </a:rPr>
            </a:br>
            <a:r>
              <a:rPr lang="en-US">
                <a:highlight>
                  <a:srgbClr val="1C4587"/>
                </a:highlight>
              </a:rPr>
              <a:t>    return "buzz"</a:t>
            </a:r>
            <a:br>
              <a:rPr lang="en-US">
                <a:highlight>
                  <a:srgbClr val="1C4587"/>
                </a:highlight>
              </a:rPr>
            </a:br>
            <a:r>
              <a:rPr lang="en-US">
                <a:highlight>
                  <a:srgbClr val="1C4587"/>
                </a:highlight>
              </a:rPr>
              <a:t>  end</a:t>
            </a:r>
            <a:br>
              <a:rPr lang="en-US"/>
            </a:br>
            <a:r>
              <a:rPr lang="en-US"/>
              <a:t>end</a:t>
            </a:r>
            <a:endParaRPr/>
          </a:p>
          <a:p>
            <a:pPr marL="457200" lvl="0" indent="0" algn="l" rtl="0">
              <a:spcBef>
                <a:spcPts val="640"/>
              </a:spcBef>
              <a:spcAft>
                <a:spcPts val="0"/>
              </a:spcAft>
              <a:buNone/>
            </a:pPr>
            <a:endParaRPr/>
          </a:p>
        </p:txBody>
      </p:sp>
      <p:sp>
        <p:nvSpPr>
          <p:cNvPr id="399" name="Google Shape;399;p62"/>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solidFill>
                  <a:srgbClr val="3C78D8"/>
                </a:solidFill>
              </a:rPr>
              <a:t>Refactor</a:t>
            </a:r>
            <a:endParaRPr>
              <a:solidFill>
                <a:srgbClr val="3C78D8"/>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show="0">
  <p:cSld>
    <p:spTree>
      <p:nvGrpSpPr>
        <p:cNvPr id="1" name="Shape 403"/>
        <p:cNvGrpSpPr/>
        <p:nvPr/>
      </p:nvGrpSpPr>
      <p:grpSpPr>
        <a:xfrm>
          <a:off x="0" y="0"/>
          <a:ext cx="0" cy="0"/>
          <a:chOff x="0" y="0"/>
          <a:chExt cx="0" cy="0"/>
        </a:xfrm>
      </p:grpSpPr>
      <p:sp>
        <p:nvSpPr>
          <p:cNvPr id="404" name="Google Shape;404;p63"/>
          <p:cNvSpPr txBox="1">
            <a:spLocks noGrp="1"/>
          </p:cNvSpPr>
          <p:nvPr>
            <p:ph type="sldNum" idx="12"/>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53</a:t>
            </a:fld>
            <a:endParaRPr/>
          </a:p>
        </p:txBody>
      </p:sp>
      <p:sp>
        <p:nvSpPr>
          <p:cNvPr id="405" name="Google Shape;405;p63"/>
          <p:cNvSpPr txBox="1">
            <a:spLocks noGrp="1"/>
          </p:cNvSpPr>
          <p:nvPr>
            <p:ph type="body" idx="1"/>
          </p:nvPr>
        </p:nvSpPr>
        <p:spPr>
          <a:xfrm>
            <a:off x="457200" y="901675"/>
            <a:ext cx="7729800" cy="33126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None/>
            </a:pPr>
            <a:r>
              <a:rPr lang="en-US"/>
              <a:t>FizzBuzz.cs:</a:t>
            </a:r>
            <a:br>
              <a:rPr lang="en-US"/>
            </a:br>
            <a:br>
              <a:rPr lang="en-US"/>
            </a:br>
            <a:r>
              <a:rPr lang="en-US"/>
              <a:t>   public static string Eval(int i)</a:t>
            </a:r>
            <a:br>
              <a:rPr lang="en-US"/>
            </a:br>
            <a:r>
              <a:rPr lang="en-US"/>
              <a:t>    {</a:t>
            </a:r>
            <a:br>
              <a:rPr lang="en-US"/>
            </a:br>
            <a:r>
              <a:rPr lang="en-US"/>
              <a:t>        if (i % 3 == 0)</a:t>
            </a:r>
            <a:br>
              <a:rPr lang="en-US"/>
            </a:br>
            <a:r>
              <a:rPr lang="en-US"/>
              <a:t>            return "fizz";</a:t>
            </a:r>
            <a:br>
              <a:rPr lang="en-US"/>
            </a:br>
            <a:r>
              <a:rPr lang="en-US"/>
              <a:t>        if (i % 5 == 0)</a:t>
            </a:r>
            <a:br>
              <a:rPr lang="en-US"/>
            </a:br>
            <a:r>
              <a:rPr lang="en-US"/>
              <a:t>            return "buzz";</a:t>
            </a:r>
            <a:br>
              <a:rPr lang="en-US"/>
            </a:br>
            <a:r>
              <a:rPr lang="en-US"/>
              <a:t>        return "";</a:t>
            </a:r>
            <a:br>
              <a:rPr lang="en-US"/>
            </a:br>
            <a:r>
              <a:rPr lang="en-US"/>
              <a:t>    }</a:t>
            </a:r>
            <a:endParaRPr/>
          </a:p>
          <a:p>
            <a:pPr marL="457200" lvl="0" indent="0" algn="l" rtl="0">
              <a:spcBef>
                <a:spcPts val="640"/>
              </a:spcBef>
              <a:spcAft>
                <a:spcPts val="0"/>
              </a:spcAft>
              <a:buNone/>
            </a:pPr>
            <a:endParaRPr/>
          </a:p>
        </p:txBody>
      </p:sp>
      <p:sp>
        <p:nvSpPr>
          <p:cNvPr id="406" name="Google Shape;406;p63"/>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solidFill>
                  <a:srgbClr val="3C78D8"/>
                </a:solidFill>
              </a:rPr>
              <a:t>Refactor</a:t>
            </a:r>
            <a:endParaRPr>
              <a:solidFill>
                <a:srgbClr val="3C78D8"/>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410"/>
        <p:cNvGrpSpPr/>
        <p:nvPr/>
      </p:nvGrpSpPr>
      <p:grpSpPr>
        <a:xfrm>
          <a:off x="0" y="0"/>
          <a:ext cx="0" cy="0"/>
          <a:chOff x="0" y="0"/>
          <a:chExt cx="0" cy="0"/>
        </a:xfrm>
      </p:grpSpPr>
      <p:sp>
        <p:nvSpPr>
          <p:cNvPr id="411" name="Google Shape;411;p64"/>
          <p:cNvSpPr txBox="1">
            <a:spLocks noGrp="1"/>
          </p:cNvSpPr>
          <p:nvPr>
            <p:ph type="sldNum" idx="12"/>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54</a:t>
            </a:fld>
            <a:endParaRPr/>
          </a:p>
        </p:txBody>
      </p:sp>
      <p:sp>
        <p:nvSpPr>
          <p:cNvPr id="412" name="Google Shape;412;p64"/>
          <p:cNvSpPr txBox="1">
            <a:spLocks noGrp="1"/>
          </p:cNvSpPr>
          <p:nvPr>
            <p:ph type="body" idx="1"/>
          </p:nvPr>
        </p:nvSpPr>
        <p:spPr>
          <a:xfrm>
            <a:off x="457200" y="901675"/>
            <a:ext cx="7729800" cy="33126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None/>
            </a:pPr>
            <a:r>
              <a:rPr lang="en-US"/>
              <a:t>ruby fizzbuzz_test.rb</a:t>
            </a:r>
            <a:br>
              <a:rPr lang="en-US"/>
            </a:br>
            <a:r>
              <a:rPr lang="en-US"/>
              <a:t># Running:</a:t>
            </a:r>
            <a:br>
              <a:rPr lang="en-US"/>
            </a:br>
            <a:endParaRPr/>
          </a:p>
          <a:p>
            <a:pPr marL="0" lvl="0" indent="0" algn="l" rtl="0">
              <a:spcBef>
                <a:spcPts val="640"/>
              </a:spcBef>
              <a:spcAft>
                <a:spcPts val="0"/>
              </a:spcAft>
              <a:buNone/>
            </a:pPr>
            <a:r>
              <a:rPr lang="en-US">
                <a:solidFill>
                  <a:srgbClr val="6AA84F"/>
                </a:solidFill>
              </a:rPr>
              <a:t>..</a:t>
            </a:r>
            <a:br>
              <a:rPr lang="en-US"/>
            </a:br>
            <a:br>
              <a:rPr lang="en-US"/>
            </a:br>
            <a:r>
              <a:rPr lang="en-US"/>
              <a:t>Finished in 0.000820s, 2439.0244 runs/s, 2439.0244 assertions/s.</a:t>
            </a:r>
            <a:br>
              <a:rPr lang="en-US"/>
            </a:br>
            <a:r>
              <a:rPr lang="en-US"/>
              <a:t>2 runs, 2 assertions, 0 failures, 0 errors, 0 skips</a:t>
            </a:r>
            <a:endParaRPr/>
          </a:p>
        </p:txBody>
      </p:sp>
      <p:sp>
        <p:nvSpPr>
          <p:cNvPr id="413" name="Google Shape;413;p64"/>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solidFill>
                  <a:srgbClr val="6AA84F"/>
                </a:solidFill>
              </a:rPr>
              <a:t>Green</a:t>
            </a:r>
            <a:endParaRPr>
              <a:solidFill>
                <a:srgbClr val="6AA84F"/>
              </a:solidFill>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show="0">
  <p:cSld>
    <p:spTree>
      <p:nvGrpSpPr>
        <p:cNvPr id="1" name="Shape 417"/>
        <p:cNvGrpSpPr/>
        <p:nvPr/>
      </p:nvGrpSpPr>
      <p:grpSpPr>
        <a:xfrm>
          <a:off x="0" y="0"/>
          <a:ext cx="0" cy="0"/>
          <a:chOff x="0" y="0"/>
          <a:chExt cx="0" cy="0"/>
        </a:xfrm>
      </p:grpSpPr>
      <p:sp>
        <p:nvSpPr>
          <p:cNvPr id="418" name="Google Shape;418;p65"/>
          <p:cNvSpPr txBox="1">
            <a:spLocks noGrp="1"/>
          </p:cNvSpPr>
          <p:nvPr>
            <p:ph type="sldNum" idx="12"/>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55</a:t>
            </a:fld>
            <a:endParaRPr/>
          </a:p>
        </p:txBody>
      </p:sp>
      <p:sp>
        <p:nvSpPr>
          <p:cNvPr id="419" name="Google Shape;419;p65"/>
          <p:cNvSpPr txBox="1">
            <a:spLocks noGrp="1"/>
          </p:cNvSpPr>
          <p:nvPr>
            <p:ph type="body" idx="1"/>
          </p:nvPr>
        </p:nvSpPr>
        <p:spPr>
          <a:xfrm>
            <a:off x="457200" y="901675"/>
            <a:ext cx="7729800" cy="33126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Clr>
                <a:schemeClr val="dk1"/>
              </a:buClr>
              <a:buSzPts val="1100"/>
              <a:buFont typeface="Arial"/>
              <a:buNone/>
            </a:pPr>
            <a:r>
              <a:rPr lang="en-US">
                <a:solidFill>
                  <a:schemeClr val="lt1"/>
                </a:solidFill>
              </a:rPr>
              <a:t>Test Run Summary</a:t>
            </a:r>
            <a:br>
              <a:rPr lang="en-US">
                <a:solidFill>
                  <a:schemeClr val="lt1"/>
                </a:solidFill>
              </a:rPr>
            </a:br>
            <a:r>
              <a:rPr lang="en-US">
                <a:solidFill>
                  <a:schemeClr val="lt1"/>
                </a:solidFill>
              </a:rPr>
              <a:t>  </a:t>
            </a:r>
            <a:r>
              <a:rPr lang="en-US">
                <a:solidFill>
                  <a:schemeClr val="lt1"/>
                </a:solidFill>
                <a:highlight>
                  <a:srgbClr val="6AA84F"/>
                </a:highlight>
              </a:rPr>
              <a:t>Overall result: Passed</a:t>
            </a:r>
            <a:br>
              <a:rPr lang="en-US">
                <a:solidFill>
                  <a:schemeClr val="lt1"/>
                </a:solidFill>
              </a:rPr>
            </a:br>
            <a:r>
              <a:rPr lang="en-US">
                <a:solidFill>
                  <a:schemeClr val="lt1"/>
                </a:solidFill>
              </a:rPr>
              <a:t>  Test Count: 2, Passed: 2, Failed: 0, Warnings: 0, Inconclusive: 0, Skipped: 0</a:t>
            </a:r>
            <a:endParaRPr/>
          </a:p>
        </p:txBody>
      </p:sp>
      <p:sp>
        <p:nvSpPr>
          <p:cNvPr id="420" name="Google Shape;420;p65"/>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solidFill>
                  <a:srgbClr val="6AA84F"/>
                </a:solidFill>
              </a:rPr>
              <a:t>Green</a:t>
            </a:r>
            <a:endParaRPr>
              <a:solidFill>
                <a:srgbClr val="6AA84F"/>
              </a:solidFill>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sp>
        <p:nvSpPr>
          <p:cNvPr id="425" name="Google Shape;425;p66"/>
          <p:cNvSpPr txBox="1">
            <a:spLocks noGrp="1"/>
          </p:cNvSpPr>
          <p:nvPr>
            <p:ph type="title"/>
          </p:nvPr>
        </p:nvSpPr>
        <p:spPr>
          <a:xfrm>
            <a:off x="457200" y="2143054"/>
            <a:ext cx="82296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t>LET’S GO BOWLING</a:t>
            </a:r>
            <a:endParaRPr/>
          </a:p>
        </p:txBody>
      </p:sp>
      <p:pic>
        <p:nvPicPr>
          <p:cNvPr id="426" name="Google Shape;426;p66"/>
          <p:cNvPicPr preferRelativeResize="0"/>
          <p:nvPr/>
        </p:nvPicPr>
        <p:blipFill>
          <a:blip r:embed="rId3">
            <a:alphaModFix/>
          </a:blip>
          <a:stretch>
            <a:fillRect/>
          </a:stretch>
        </p:blipFill>
        <p:spPr>
          <a:xfrm>
            <a:off x="2942213" y="3000450"/>
            <a:ext cx="3259568" cy="1838255"/>
          </a:xfrm>
          <a:prstGeom prst="rect">
            <a:avLst/>
          </a:prstGeom>
          <a:noFill/>
          <a:ln>
            <a:noFill/>
          </a:ln>
        </p:spPr>
      </p:pic>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show="0">
  <p:cSld>
    <p:spTree>
      <p:nvGrpSpPr>
        <p:cNvPr id="1" name="Shape 430"/>
        <p:cNvGrpSpPr/>
        <p:nvPr/>
      </p:nvGrpSpPr>
      <p:grpSpPr>
        <a:xfrm>
          <a:off x="0" y="0"/>
          <a:ext cx="0" cy="0"/>
          <a:chOff x="0" y="0"/>
          <a:chExt cx="0" cy="0"/>
        </a:xfrm>
      </p:grpSpPr>
      <p:sp>
        <p:nvSpPr>
          <p:cNvPr id="431" name="Google Shape;431;p67"/>
          <p:cNvSpPr txBox="1">
            <a:spLocks noGrp="1"/>
          </p:cNvSpPr>
          <p:nvPr>
            <p:ph type="title"/>
          </p:nvPr>
        </p:nvSpPr>
        <p:spPr>
          <a:xfrm>
            <a:off x="457200" y="2143054"/>
            <a:ext cx="82296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t>LUNCH</a:t>
            </a:r>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435"/>
        <p:cNvGrpSpPr/>
        <p:nvPr/>
      </p:nvGrpSpPr>
      <p:grpSpPr>
        <a:xfrm>
          <a:off x="0" y="0"/>
          <a:ext cx="0" cy="0"/>
          <a:chOff x="0" y="0"/>
          <a:chExt cx="0" cy="0"/>
        </a:xfrm>
      </p:grpSpPr>
      <p:sp>
        <p:nvSpPr>
          <p:cNvPr id="436" name="Google Shape;436;p68"/>
          <p:cNvSpPr txBox="1">
            <a:spLocks noGrp="1"/>
          </p:cNvSpPr>
          <p:nvPr>
            <p:ph type="title"/>
          </p:nvPr>
        </p:nvSpPr>
        <p:spPr>
          <a:xfrm>
            <a:off x="457200" y="2143054"/>
            <a:ext cx="82296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t>SOFTWARE DESIGN &amp; TDD</a:t>
            </a:r>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440"/>
        <p:cNvGrpSpPr/>
        <p:nvPr/>
      </p:nvGrpSpPr>
      <p:grpSpPr>
        <a:xfrm>
          <a:off x="0" y="0"/>
          <a:ext cx="0" cy="0"/>
          <a:chOff x="0" y="0"/>
          <a:chExt cx="0" cy="0"/>
        </a:xfrm>
      </p:grpSpPr>
      <p:sp>
        <p:nvSpPr>
          <p:cNvPr id="441" name="Google Shape;441;p69"/>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US"/>
              <a:t>59</a:t>
            </a:fld>
            <a:endParaRPr/>
          </a:p>
        </p:txBody>
      </p:sp>
      <p:sp>
        <p:nvSpPr>
          <p:cNvPr id="442" name="Google Shape;442;p69"/>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640"/>
              </a:spcBef>
              <a:spcAft>
                <a:spcPts val="0"/>
              </a:spcAft>
              <a:buSzPts val="1800"/>
              <a:buChar char="•"/>
            </a:pPr>
            <a:r>
              <a:rPr lang="en-US"/>
              <a:t>How does it help?</a:t>
            </a:r>
            <a:endParaRPr/>
          </a:p>
          <a:p>
            <a:pPr marL="914400" lvl="1" indent="-342900" algn="l" rtl="0">
              <a:lnSpc>
                <a:spcPct val="150000"/>
              </a:lnSpc>
              <a:spcBef>
                <a:spcPts val="0"/>
              </a:spcBef>
              <a:spcAft>
                <a:spcPts val="0"/>
              </a:spcAft>
              <a:buSzPts val="1800"/>
              <a:buChar char="–"/>
            </a:pPr>
            <a:r>
              <a:rPr lang="en-US"/>
              <a:t>Based upon what you’ve learned so far</a:t>
            </a:r>
            <a:endParaRPr/>
          </a:p>
          <a:p>
            <a:pPr marL="457200" lvl="0" indent="-342900" algn="l" rtl="0">
              <a:lnSpc>
                <a:spcPct val="150000"/>
              </a:lnSpc>
              <a:spcBef>
                <a:spcPts val="0"/>
              </a:spcBef>
              <a:spcAft>
                <a:spcPts val="0"/>
              </a:spcAft>
              <a:buSzPts val="1800"/>
              <a:buChar char="•"/>
            </a:pPr>
            <a:r>
              <a:rPr lang="en-US"/>
              <a:t>Testing all of the time</a:t>
            </a:r>
            <a:endParaRPr/>
          </a:p>
          <a:p>
            <a:pPr marL="457200" lvl="0" indent="-342900" algn="l" rtl="0">
              <a:lnSpc>
                <a:spcPct val="150000"/>
              </a:lnSpc>
              <a:spcBef>
                <a:spcPts val="0"/>
              </a:spcBef>
              <a:spcAft>
                <a:spcPts val="0"/>
              </a:spcAft>
              <a:buSzPts val="1800"/>
              <a:buChar char="•"/>
            </a:pPr>
            <a:r>
              <a:rPr lang="en-US"/>
              <a:t>Design all of the time?</a:t>
            </a:r>
            <a:endParaRPr/>
          </a:p>
          <a:p>
            <a:pPr marL="914400" lvl="1" indent="-342900" algn="l" rtl="0">
              <a:lnSpc>
                <a:spcPct val="150000"/>
              </a:lnSpc>
              <a:spcBef>
                <a:spcPts val="0"/>
              </a:spcBef>
              <a:spcAft>
                <a:spcPts val="0"/>
              </a:spcAft>
              <a:buSzPts val="1800"/>
              <a:buChar char="–"/>
            </a:pPr>
            <a:r>
              <a:rPr lang="en-US"/>
              <a:t>Build classes in isolation</a:t>
            </a:r>
            <a:endParaRPr/>
          </a:p>
          <a:p>
            <a:pPr marL="914400" lvl="1" indent="-342900" algn="l" rtl="0">
              <a:lnSpc>
                <a:spcPct val="150000"/>
              </a:lnSpc>
              <a:spcBef>
                <a:spcPts val="0"/>
              </a:spcBef>
              <a:spcAft>
                <a:spcPts val="0"/>
              </a:spcAft>
              <a:buSzPts val="1800"/>
              <a:buChar char="–"/>
            </a:pPr>
            <a:r>
              <a:rPr lang="en-US"/>
              <a:t>Consistently adapt design to changing requirements</a:t>
            </a:r>
            <a:endParaRPr/>
          </a:p>
          <a:p>
            <a:pPr marL="457200" lvl="0" indent="-342900" algn="l" rtl="0">
              <a:lnSpc>
                <a:spcPct val="150000"/>
              </a:lnSpc>
              <a:spcBef>
                <a:spcPts val="0"/>
              </a:spcBef>
              <a:spcAft>
                <a:spcPts val="0"/>
              </a:spcAft>
              <a:buSzPts val="1800"/>
              <a:buChar char="•"/>
            </a:pPr>
            <a:r>
              <a:rPr lang="en-US"/>
              <a:t>That’s only part of it</a:t>
            </a:r>
            <a:endParaRPr/>
          </a:p>
        </p:txBody>
      </p:sp>
      <p:sp>
        <p:nvSpPr>
          <p:cNvPr id="443" name="Google Shape;443;p69"/>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TDD So Far...</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380245D-0283-6E43-8650-1D820FE624AA}"/>
              </a:ext>
            </a:extLst>
          </p:cNvPr>
          <p:cNvSpPr>
            <a:spLocks noGrp="1"/>
          </p:cNvSpPr>
          <p:nvPr>
            <p:ph type="title"/>
          </p:nvPr>
        </p:nvSpPr>
        <p:spPr>
          <a:xfrm>
            <a:off x="480060" y="244026"/>
            <a:ext cx="3276451" cy="1467631"/>
          </a:xfrm>
        </p:spPr>
        <p:txBody>
          <a:bodyPr anchor="b">
            <a:normAutofit/>
          </a:bodyPr>
          <a:lstStyle/>
          <a:p>
            <a:r>
              <a:rPr lang="en-US" sz="4100" kern="1200"/>
              <a:t>Course Objectives</a:t>
            </a:r>
            <a:endParaRPr lang="en-US" sz="4100"/>
          </a:p>
        </p:txBody>
      </p:sp>
      <p:sp>
        <p:nvSpPr>
          <p:cNvPr id="13"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0060" y="1940245"/>
            <a:ext cx="2606040" cy="13716"/>
          </a:xfrm>
          <a:custGeom>
            <a:avLst/>
            <a:gdLst>
              <a:gd name="connsiteX0" fmla="*/ 0 w 2606040"/>
              <a:gd name="connsiteY0" fmla="*/ 0 h 13716"/>
              <a:gd name="connsiteX1" fmla="*/ 625450 w 2606040"/>
              <a:gd name="connsiteY1" fmla="*/ 0 h 13716"/>
              <a:gd name="connsiteX2" fmla="*/ 1224839 w 2606040"/>
              <a:gd name="connsiteY2" fmla="*/ 0 h 13716"/>
              <a:gd name="connsiteX3" fmla="*/ 1824228 w 2606040"/>
              <a:gd name="connsiteY3" fmla="*/ 0 h 13716"/>
              <a:gd name="connsiteX4" fmla="*/ 2606040 w 2606040"/>
              <a:gd name="connsiteY4" fmla="*/ 0 h 13716"/>
              <a:gd name="connsiteX5" fmla="*/ 2606040 w 2606040"/>
              <a:gd name="connsiteY5" fmla="*/ 13716 h 13716"/>
              <a:gd name="connsiteX6" fmla="*/ 1902409 w 2606040"/>
              <a:gd name="connsiteY6" fmla="*/ 13716 h 13716"/>
              <a:gd name="connsiteX7" fmla="*/ 1276960 w 2606040"/>
              <a:gd name="connsiteY7" fmla="*/ 13716 h 13716"/>
              <a:gd name="connsiteX8" fmla="*/ 677570 w 2606040"/>
              <a:gd name="connsiteY8" fmla="*/ 13716 h 13716"/>
              <a:gd name="connsiteX9" fmla="*/ 0 w 2606040"/>
              <a:gd name="connsiteY9" fmla="*/ 13716 h 13716"/>
              <a:gd name="connsiteX10" fmla="*/ 0 w 2606040"/>
              <a:gd name="connsiteY10" fmla="*/ 0 h 13716"/>
              <a:gd name="connsiteX0" fmla="*/ 0 w 2606040"/>
              <a:gd name="connsiteY0" fmla="*/ 0 h 13716"/>
              <a:gd name="connsiteX1" fmla="*/ 599389 w 2606040"/>
              <a:gd name="connsiteY1" fmla="*/ 0 h 13716"/>
              <a:gd name="connsiteX2" fmla="*/ 1303020 w 2606040"/>
              <a:gd name="connsiteY2" fmla="*/ 0 h 13716"/>
              <a:gd name="connsiteX3" fmla="*/ 1876349 w 2606040"/>
              <a:gd name="connsiteY3" fmla="*/ 0 h 13716"/>
              <a:gd name="connsiteX4" fmla="*/ 2606040 w 2606040"/>
              <a:gd name="connsiteY4" fmla="*/ 0 h 13716"/>
              <a:gd name="connsiteX5" fmla="*/ 2606040 w 2606040"/>
              <a:gd name="connsiteY5" fmla="*/ 13716 h 13716"/>
              <a:gd name="connsiteX6" fmla="*/ 1980590 w 2606040"/>
              <a:gd name="connsiteY6" fmla="*/ 13716 h 13716"/>
              <a:gd name="connsiteX7" fmla="*/ 1276960 w 2606040"/>
              <a:gd name="connsiteY7" fmla="*/ 13716 h 13716"/>
              <a:gd name="connsiteX8" fmla="*/ 651510 w 2606040"/>
              <a:gd name="connsiteY8" fmla="*/ 13716 h 13716"/>
              <a:gd name="connsiteX9" fmla="*/ 0 w 2606040"/>
              <a:gd name="connsiteY9" fmla="*/ 13716 h 13716"/>
              <a:gd name="connsiteX10" fmla="*/ 0 w 2606040"/>
              <a:gd name="connsiteY10" fmla="*/ 0 h 13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06040" h="13716" fill="none" extrusionOk="0">
                <a:moveTo>
                  <a:pt x="0" y="0"/>
                </a:moveTo>
                <a:cubicBezTo>
                  <a:pt x="211079" y="-22080"/>
                  <a:pt x="479378" y="-26537"/>
                  <a:pt x="625450" y="0"/>
                </a:cubicBezTo>
                <a:cubicBezTo>
                  <a:pt x="925937" y="-4758"/>
                  <a:pt x="973176" y="15739"/>
                  <a:pt x="1224839" y="0"/>
                </a:cubicBezTo>
                <a:cubicBezTo>
                  <a:pt x="1479663" y="-11328"/>
                  <a:pt x="1566636" y="18697"/>
                  <a:pt x="1824228" y="0"/>
                </a:cubicBezTo>
                <a:cubicBezTo>
                  <a:pt x="2086799" y="-72665"/>
                  <a:pt x="2306223" y="-891"/>
                  <a:pt x="2606040" y="0"/>
                </a:cubicBezTo>
                <a:cubicBezTo>
                  <a:pt x="2605838" y="5689"/>
                  <a:pt x="2605775" y="8075"/>
                  <a:pt x="2606040" y="13716"/>
                </a:cubicBezTo>
                <a:cubicBezTo>
                  <a:pt x="2260204" y="24770"/>
                  <a:pt x="2175708" y="1042"/>
                  <a:pt x="1902409" y="13716"/>
                </a:cubicBezTo>
                <a:cubicBezTo>
                  <a:pt x="1638502" y="36492"/>
                  <a:pt x="1460923" y="-20841"/>
                  <a:pt x="1276960" y="13716"/>
                </a:cubicBezTo>
                <a:cubicBezTo>
                  <a:pt x="1057717" y="9789"/>
                  <a:pt x="867956" y="-2252"/>
                  <a:pt x="677570" y="13716"/>
                </a:cubicBezTo>
                <a:cubicBezTo>
                  <a:pt x="457951" y="28801"/>
                  <a:pt x="189752" y="50816"/>
                  <a:pt x="0" y="13716"/>
                </a:cubicBezTo>
                <a:cubicBezTo>
                  <a:pt x="468" y="10483"/>
                  <a:pt x="836" y="5117"/>
                  <a:pt x="0" y="0"/>
                </a:cubicBezTo>
                <a:close/>
              </a:path>
              <a:path w="2606040" h="13716" stroke="0" extrusionOk="0">
                <a:moveTo>
                  <a:pt x="0" y="0"/>
                </a:moveTo>
                <a:cubicBezTo>
                  <a:pt x="172759" y="3236"/>
                  <a:pt x="361166" y="-13413"/>
                  <a:pt x="599389" y="0"/>
                </a:cubicBezTo>
                <a:cubicBezTo>
                  <a:pt x="841226" y="37042"/>
                  <a:pt x="968991" y="14587"/>
                  <a:pt x="1303020" y="0"/>
                </a:cubicBezTo>
                <a:cubicBezTo>
                  <a:pt x="1643101" y="-7120"/>
                  <a:pt x="1717813" y="7213"/>
                  <a:pt x="1876349" y="0"/>
                </a:cubicBezTo>
                <a:cubicBezTo>
                  <a:pt x="2036762" y="-14138"/>
                  <a:pt x="2426397" y="-4451"/>
                  <a:pt x="2606040" y="0"/>
                </a:cubicBezTo>
                <a:cubicBezTo>
                  <a:pt x="2607080" y="4836"/>
                  <a:pt x="2606317" y="7740"/>
                  <a:pt x="2606040" y="13716"/>
                </a:cubicBezTo>
                <a:cubicBezTo>
                  <a:pt x="2347059" y="-1948"/>
                  <a:pt x="2192004" y="4234"/>
                  <a:pt x="1980590" y="13716"/>
                </a:cubicBezTo>
                <a:cubicBezTo>
                  <a:pt x="1783984" y="-14317"/>
                  <a:pt x="1487673" y="41336"/>
                  <a:pt x="1276960" y="13716"/>
                </a:cubicBezTo>
                <a:cubicBezTo>
                  <a:pt x="1087111" y="-41823"/>
                  <a:pt x="879204" y="42195"/>
                  <a:pt x="651510" y="13716"/>
                </a:cubicBezTo>
                <a:cubicBezTo>
                  <a:pt x="430798" y="-32336"/>
                  <a:pt x="132889" y="-38039"/>
                  <a:pt x="0" y="13716"/>
                </a:cubicBezTo>
                <a:cubicBezTo>
                  <a:pt x="1109" y="8984"/>
                  <a:pt x="330" y="5748"/>
                  <a:pt x="0" y="0"/>
                </a:cubicBezTo>
                <a:close/>
              </a:path>
              <a:path w="2606040" h="13716" fill="none" stroke="0" extrusionOk="0">
                <a:moveTo>
                  <a:pt x="0" y="0"/>
                </a:moveTo>
                <a:cubicBezTo>
                  <a:pt x="202328" y="-14716"/>
                  <a:pt x="332722" y="-11499"/>
                  <a:pt x="625450" y="0"/>
                </a:cubicBezTo>
                <a:cubicBezTo>
                  <a:pt x="927712" y="6878"/>
                  <a:pt x="971143" y="7084"/>
                  <a:pt x="1224839" y="0"/>
                </a:cubicBezTo>
                <a:cubicBezTo>
                  <a:pt x="1477775" y="-16815"/>
                  <a:pt x="1569904" y="19146"/>
                  <a:pt x="1824228" y="0"/>
                </a:cubicBezTo>
                <a:cubicBezTo>
                  <a:pt x="2055206" y="24867"/>
                  <a:pt x="2317192" y="-62872"/>
                  <a:pt x="2606040" y="0"/>
                </a:cubicBezTo>
                <a:cubicBezTo>
                  <a:pt x="2605859" y="5467"/>
                  <a:pt x="2605677" y="7416"/>
                  <a:pt x="2606040" y="13716"/>
                </a:cubicBezTo>
                <a:cubicBezTo>
                  <a:pt x="2234648" y="22404"/>
                  <a:pt x="2180202" y="-14933"/>
                  <a:pt x="1902409" y="13716"/>
                </a:cubicBezTo>
                <a:cubicBezTo>
                  <a:pt x="1635562" y="42622"/>
                  <a:pt x="1477339" y="222"/>
                  <a:pt x="1276960" y="13716"/>
                </a:cubicBezTo>
                <a:cubicBezTo>
                  <a:pt x="1058094" y="62350"/>
                  <a:pt x="904206" y="-25208"/>
                  <a:pt x="677570" y="13716"/>
                </a:cubicBezTo>
                <a:cubicBezTo>
                  <a:pt x="485746" y="10141"/>
                  <a:pt x="195925" y="28433"/>
                  <a:pt x="0" y="13716"/>
                </a:cubicBezTo>
                <a:cubicBezTo>
                  <a:pt x="406" y="10107"/>
                  <a:pt x="891" y="4502"/>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custGeom>
                    <a:avLst/>
                    <a:gdLst>
                      <a:gd name="connsiteX0" fmla="*/ 0 w 2606040"/>
                      <a:gd name="connsiteY0" fmla="*/ 0 h 13716"/>
                      <a:gd name="connsiteX1" fmla="*/ 625450 w 2606040"/>
                      <a:gd name="connsiteY1" fmla="*/ 0 h 13716"/>
                      <a:gd name="connsiteX2" fmla="*/ 1224839 w 2606040"/>
                      <a:gd name="connsiteY2" fmla="*/ 0 h 13716"/>
                      <a:gd name="connsiteX3" fmla="*/ 1824228 w 2606040"/>
                      <a:gd name="connsiteY3" fmla="*/ 0 h 13716"/>
                      <a:gd name="connsiteX4" fmla="*/ 2606040 w 2606040"/>
                      <a:gd name="connsiteY4" fmla="*/ 0 h 13716"/>
                      <a:gd name="connsiteX5" fmla="*/ 2606040 w 2606040"/>
                      <a:gd name="connsiteY5" fmla="*/ 13716 h 13716"/>
                      <a:gd name="connsiteX6" fmla="*/ 1902409 w 2606040"/>
                      <a:gd name="connsiteY6" fmla="*/ 13716 h 13716"/>
                      <a:gd name="connsiteX7" fmla="*/ 1276960 w 2606040"/>
                      <a:gd name="connsiteY7" fmla="*/ 13716 h 13716"/>
                      <a:gd name="connsiteX8" fmla="*/ 677570 w 2606040"/>
                      <a:gd name="connsiteY8" fmla="*/ 13716 h 13716"/>
                      <a:gd name="connsiteX9" fmla="*/ 0 w 2606040"/>
                      <a:gd name="connsiteY9" fmla="*/ 13716 h 13716"/>
                      <a:gd name="connsiteX10" fmla="*/ 0 w 2606040"/>
                      <a:gd name="connsiteY10" fmla="*/ 0 h 13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06040" h="13716" fill="none" extrusionOk="0">
                        <a:moveTo>
                          <a:pt x="0" y="0"/>
                        </a:moveTo>
                        <a:cubicBezTo>
                          <a:pt x="266776" y="-600"/>
                          <a:pt x="322756" y="3201"/>
                          <a:pt x="625450" y="0"/>
                        </a:cubicBezTo>
                        <a:cubicBezTo>
                          <a:pt x="928144" y="-3201"/>
                          <a:pt x="968141" y="9269"/>
                          <a:pt x="1224839" y="0"/>
                        </a:cubicBezTo>
                        <a:cubicBezTo>
                          <a:pt x="1481537" y="-9269"/>
                          <a:pt x="1569059" y="21947"/>
                          <a:pt x="1824228" y="0"/>
                        </a:cubicBezTo>
                        <a:cubicBezTo>
                          <a:pt x="2079397" y="-21947"/>
                          <a:pt x="2326053" y="-10194"/>
                          <a:pt x="2606040" y="0"/>
                        </a:cubicBezTo>
                        <a:cubicBezTo>
                          <a:pt x="2605690" y="5728"/>
                          <a:pt x="2605650" y="7624"/>
                          <a:pt x="2606040" y="13716"/>
                        </a:cubicBezTo>
                        <a:cubicBezTo>
                          <a:pt x="2256758" y="26838"/>
                          <a:pt x="2173673" y="-17450"/>
                          <a:pt x="1902409" y="13716"/>
                        </a:cubicBezTo>
                        <a:cubicBezTo>
                          <a:pt x="1631145" y="44882"/>
                          <a:pt x="1461378" y="894"/>
                          <a:pt x="1276960" y="13716"/>
                        </a:cubicBezTo>
                        <a:cubicBezTo>
                          <a:pt x="1092542" y="26538"/>
                          <a:pt x="890442" y="8641"/>
                          <a:pt x="677570" y="13716"/>
                        </a:cubicBezTo>
                        <a:cubicBezTo>
                          <a:pt x="464698" y="18792"/>
                          <a:pt x="187648" y="31265"/>
                          <a:pt x="0" y="13716"/>
                        </a:cubicBezTo>
                        <a:cubicBezTo>
                          <a:pt x="-302" y="10335"/>
                          <a:pt x="417" y="4724"/>
                          <a:pt x="0" y="0"/>
                        </a:cubicBezTo>
                        <a:close/>
                      </a:path>
                      <a:path w="2606040" h="13716" stroke="0" extrusionOk="0">
                        <a:moveTo>
                          <a:pt x="0" y="0"/>
                        </a:moveTo>
                        <a:cubicBezTo>
                          <a:pt x="197231" y="3803"/>
                          <a:pt x="358914" y="-9291"/>
                          <a:pt x="599389" y="0"/>
                        </a:cubicBezTo>
                        <a:cubicBezTo>
                          <a:pt x="839864" y="9291"/>
                          <a:pt x="979371" y="8509"/>
                          <a:pt x="1303020" y="0"/>
                        </a:cubicBezTo>
                        <a:cubicBezTo>
                          <a:pt x="1626669" y="-8509"/>
                          <a:pt x="1726300" y="7440"/>
                          <a:pt x="1876349" y="0"/>
                        </a:cubicBezTo>
                        <a:cubicBezTo>
                          <a:pt x="2026398" y="-7440"/>
                          <a:pt x="2430712" y="17957"/>
                          <a:pt x="2606040" y="0"/>
                        </a:cubicBezTo>
                        <a:cubicBezTo>
                          <a:pt x="2606569" y="5071"/>
                          <a:pt x="2606315" y="7437"/>
                          <a:pt x="2606040" y="13716"/>
                        </a:cubicBezTo>
                        <a:cubicBezTo>
                          <a:pt x="2393024" y="-2332"/>
                          <a:pt x="2191161" y="34687"/>
                          <a:pt x="1980590" y="13716"/>
                        </a:cubicBezTo>
                        <a:cubicBezTo>
                          <a:pt x="1770019" y="-7255"/>
                          <a:pt x="1476440" y="31542"/>
                          <a:pt x="1276960" y="13716"/>
                        </a:cubicBezTo>
                        <a:cubicBezTo>
                          <a:pt x="1077480" y="-4110"/>
                          <a:pt x="880988" y="37553"/>
                          <a:pt x="651510" y="13716"/>
                        </a:cubicBezTo>
                        <a:cubicBezTo>
                          <a:pt x="422032" y="-10121"/>
                          <a:pt x="130744" y="-6519"/>
                          <a:pt x="0" y="13716"/>
                        </a:cubicBezTo>
                        <a:cubicBezTo>
                          <a:pt x="198" y="8947"/>
                          <a:pt x="304" y="5200"/>
                          <a:pt x="0" y="0"/>
                        </a:cubicBezTo>
                        <a:close/>
                      </a:path>
                    </a:pathLst>
                  </a:cu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 Placeholder 3">
            <a:extLst>
              <a:ext uri="{FF2B5EF4-FFF2-40B4-BE49-F238E27FC236}">
                <a16:creationId xmlns:a16="http://schemas.microsoft.com/office/drawing/2014/main" id="{63769154-8AE9-5D48-ADAA-1EDE281875FF}"/>
              </a:ext>
            </a:extLst>
          </p:cNvPr>
          <p:cNvSpPr>
            <a:spLocks noGrp="1"/>
          </p:cNvSpPr>
          <p:nvPr>
            <p:ph type="body" idx="1"/>
          </p:nvPr>
        </p:nvSpPr>
        <p:spPr>
          <a:xfrm>
            <a:off x="480060" y="2154674"/>
            <a:ext cx="3182691" cy="2490501"/>
          </a:xfrm>
        </p:spPr>
        <p:txBody>
          <a:bodyPr>
            <a:normAutofit/>
          </a:bodyPr>
          <a:lstStyle/>
          <a:p>
            <a:pPr lvl="0"/>
            <a:r>
              <a:rPr lang="en-US" sz="1700" kern="1200"/>
              <a:t>Recognize Available ATDD Tools</a:t>
            </a:r>
          </a:p>
          <a:p>
            <a:pPr lvl="0"/>
            <a:r>
              <a:rPr lang="en-US" sz="1700" kern="1200"/>
              <a:t>Identify Gherkin Syntax</a:t>
            </a:r>
          </a:p>
          <a:p>
            <a:pPr lvl="0"/>
            <a:r>
              <a:rPr lang="en-US" sz="1700" kern="1200"/>
              <a:t>Practice with Automation Exercises</a:t>
            </a:r>
          </a:p>
          <a:p>
            <a:r>
              <a:rPr lang="en-US" sz="1700" kern="1200"/>
              <a:t>Integrate ATDD Into Daily Work</a:t>
            </a:r>
          </a:p>
          <a:p>
            <a:endParaRPr lang="en-US" sz="1700" kern="1200"/>
          </a:p>
          <a:p>
            <a:endParaRPr lang="en-US" sz="1700"/>
          </a:p>
        </p:txBody>
      </p:sp>
      <p:pic>
        <p:nvPicPr>
          <p:cNvPr id="6" name="Picture 2" descr="What are OKRs? A Super Simple Explanation Of The Objectives &amp;amp; Key Results  Management Tool | Bernard Marr">
            <a:extLst>
              <a:ext uri="{FF2B5EF4-FFF2-40B4-BE49-F238E27FC236}">
                <a16:creationId xmlns:a16="http://schemas.microsoft.com/office/drawing/2014/main" id="{6135E028-E025-B949-94B2-526DBA1C1AF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9143" r="13904"/>
          <a:stretch/>
        </p:blipFill>
        <p:spPr bwMode="auto">
          <a:xfrm>
            <a:off x="3983776" y="10"/>
            <a:ext cx="5159081" cy="51434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
        <p:nvSpPr>
          <p:cNvPr id="3" name="Slide Number Placeholder 2">
            <a:extLst>
              <a:ext uri="{FF2B5EF4-FFF2-40B4-BE49-F238E27FC236}">
                <a16:creationId xmlns:a16="http://schemas.microsoft.com/office/drawing/2014/main" id="{13C329FB-073E-9047-B016-187F8D07B1BF}"/>
              </a:ext>
            </a:extLst>
          </p:cNvPr>
          <p:cNvSpPr>
            <a:spLocks noGrp="1"/>
          </p:cNvSpPr>
          <p:nvPr>
            <p:ph type="sldNum" idx="4294967295"/>
          </p:nvPr>
        </p:nvSpPr>
        <p:spPr>
          <a:xfrm>
            <a:off x="7829550" y="4767262"/>
            <a:ext cx="685800" cy="273844"/>
          </a:xfrm>
        </p:spPr>
        <p:txBody>
          <a:bodyPr>
            <a:normAutofit fontScale="47500" lnSpcReduction="20000"/>
          </a:bodyPr>
          <a:lstStyle/>
          <a:p>
            <a:pPr marL="0" lvl="0" indent="0" rtl="0">
              <a:lnSpc>
                <a:spcPct val="90000"/>
              </a:lnSpc>
              <a:spcBef>
                <a:spcPts val="0"/>
              </a:spcBef>
              <a:spcAft>
                <a:spcPts val="600"/>
              </a:spcAft>
              <a:buNone/>
            </a:pPr>
            <a:fld id="{00000000-1234-1234-1234-123412341234}" type="slidenum">
              <a:rPr lang="en-US" sz="300" smtClean="0">
                <a:solidFill>
                  <a:srgbClr val="FFFFFF"/>
                </a:solidFill>
              </a:rPr>
              <a:pPr marL="0" lvl="0" indent="0" rtl="0">
                <a:lnSpc>
                  <a:spcPct val="90000"/>
                </a:lnSpc>
                <a:spcBef>
                  <a:spcPts val="0"/>
                </a:spcBef>
                <a:spcAft>
                  <a:spcPts val="600"/>
                </a:spcAft>
                <a:buNone/>
              </a:pPr>
              <a:t>6</a:t>
            </a:fld>
            <a:endParaRPr lang="en-US" sz="300">
              <a:solidFill>
                <a:srgbClr val="FFFFFF"/>
              </a:solidFill>
            </a:endParaRPr>
          </a:p>
        </p:txBody>
      </p:sp>
    </p:spTree>
    <p:extLst>
      <p:ext uri="{BB962C8B-B14F-4D97-AF65-F5344CB8AC3E}">
        <p14:creationId xmlns:p14="http://schemas.microsoft.com/office/powerpoint/2010/main" val="3397762806"/>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447"/>
        <p:cNvGrpSpPr/>
        <p:nvPr/>
      </p:nvGrpSpPr>
      <p:grpSpPr>
        <a:xfrm>
          <a:off x="0" y="0"/>
          <a:ext cx="0" cy="0"/>
          <a:chOff x="0" y="0"/>
          <a:chExt cx="0" cy="0"/>
        </a:xfrm>
      </p:grpSpPr>
      <p:sp>
        <p:nvSpPr>
          <p:cNvPr id="448" name="Google Shape;448;p70"/>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US"/>
              <a:t>60</a:t>
            </a:fld>
            <a:endParaRPr/>
          </a:p>
        </p:txBody>
      </p:sp>
      <p:sp>
        <p:nvSpPr>
          <p:cNvPr id="449" name="Google Shape;449;p70"/>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640"/>
              </a:spcBef>
              <a:spcAft>
                <a:spcPts val="0"/>
              </a:spcAft>
              <a:buSzPts val="1800"/>
              <a:buChar char="•"/>
            </a:pPr>
            <a:r>
              <a:rPr lang="en-US"/>
              <a:t>Software development requires:</a:t>
            </a:r>
            <a:endParaRPr/>
          </a:p>
          <a:p>
            <a:pPr marL="914400" lvl="1" indent="-342900" algn="l" rtl="0">
              <a:lnSpc>
                <a:spcPct val="150000"/>
              </a:lnSpc>
              <a:spcBef>
                <a:spcPts val="0"/>
              </a:spcBef>
              <a:spcAft>
                <a:spcPts val="0"/>
              </a:spcAft>
              <a:buSzPts val="1800"/>
              <a:buChar char="–"/>
            </a:pPr>
            <a:r>
              <a:rPr lang="en-US"/>
              <a:t>Analysis, design, coding, testing, review, documentation, planning, deployment, etc.</a:t>
            </a:r>
            <a:endParaRPr/>
          </a:p>
          <a:p>
            <a:pPr marL="457200" lvl="0" indent="-342900" algn="l" rtl="0">
              <a:lnSpc>
                <a:spcPct val="150000"/>
              </a:lnSpc>
              <a:spcBef>
                <a:spcPts val="0"/>
              </a:spcBef>
              <a:spcAft>
                <a:spcPts val="0"/>
              </a:spcAft>
              <a:buSzPts val="1800"/>
              <a:buChar char="•"/>
            </a:pPr>
            <a:r>
              <a:rPr lang="en-US"/>
              <a:t>Absence of any one of these is hacking</a:t>
            </a:r>
            <a:endParaRPr/>
          </a:p>
          <a:p>
            <a:pPr marL="457200" lvl="0" indent="-342900" algn="l" rtl="0">
              <a:lnSpc>
                <a:spcPct val="150000"/>
              </a:lnSpc>
              <a:spcBef>
                <a:spcPts val="0"/>
              </a:spcBef>
              <a:spcAft>
                <a:spcPts val="0"/>
              </a:spcAft>
              <a:buSzPts val="1800"/>
              <a:buChar char="•"/>
            </a:pPr>
            <a:r>
              <a:rPr lang="en-US"/>
              <a:t>Waterfall attempts to serialize these</a:t>
            </a:r>
            <a:endParaRPr/>
          </a:p>
          <a:p>
            <a:pPr marL="457200" lvl="0" indent="-342900" algn="l" rtl="0">
              <a:lnSpc>
                <a:spcPct val="150000"/>
              </a:lnSpc>
              <a:spcBef>
                <a:spcPts val="0"/>
              </a:spcBef>
              <a:spcAft>
                <a:spcPts val="0"/>
              </a:spcAft>
              <a:buSzPts val="1800"/>
              <a:buChar char="•"/>
            </a:pPr>
            <a:r>
              <a:rPr lang="en-US"/>
              <a:t>Agile Solution:  Learn to do all activities all the time</a:t>
            </a:r>
            <a:endParaRPr/>
          </a:p>
        </p:txBody>
      </p:sp>
      <p:sp>
        <p:nvSpPr>
          <p:cNvPr id="450" name="Google Shape;450;p70"/>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Software Development Activities</a:t>
            </a:r>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sp>
        <p:nvSpPr>
          <p:cNvPr id="455" name="Google Shape;455;p71"/>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US"/>
              <a:t>61</a:t>
            </a:fld>
            <a:endParaRPr/>
          </a:p>
        </p:txBody>
      </p:sp>
      <p:sp>
        <p:nvSpPr>
          <p:cNvPr id="456" name="Google Shape;456;p71"/>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640"/>
              </a:spcBef>
              <a:spcAft>
                <a:spcPts val="0"/>
              </a:spcAft>
              <a:buSzPts val="1800"/>
              <a:buChar char="•"/>
            </a:pPr>
            <a:r>
              <a:rPr lang="en-US"/>
              <a:t>We still do it</a:t>
            </a:r>
            <a:endParaRPr/>
          </a:p>
          <a:p>
            <a:pPr marL="914400" lvl="1" indent="-342900" algn="l" rtl="0">
              <a:lnSpc>
                <a:spcPct val="150000"/>
              </a:lnSpc>
              <a:spcBef>
                <a:spcPts val="0"/>
              </a:spcBef>
              <a:spcAft>
                <a:spcPts val="0"/>
              </a:spcAft>
              <a:buSzPts val="1800"/>
              <a:buChar char="–"/>
            </a:pPr>
            <a:r>
              <a:rPr lang="en-US"/>
              <a:t>Mostly at planning meetings</a:t>
            </a:r>
            <a:endParaRPr/>
          </a:p>
          <a:p>
            <a:pPr marL="457200" lvl="0" indent="-342900" algn="l" rtl="0">
              <a:lnSpc>
                <a:spcPct val="150000"/>
              </a:lnSpc>
              <a:spcBef>
                <a:spcPts val="0"/>
              </a:spcBef>
              <a:spcAft>
                <a:spcPts val="0"/>
              </a:spcAft>
              <a:buSzPts val="1800"/>
              <a:buChar char="•"/>
            </a:pPr>
            <a:r>
              <a:rPr lang="en-US"/>
              <a:t>But with less details</a:t>
            </a:r>
            <a:endParaRPr/>
          </a:p>
          <a:p>
            <a:pPr marL="914400" lvl="1" indent="-342900" algn="l" rtl="0">
              <a:lnSpc>
                <a:spcPct val="150000"/>
              </a:lnSpc>
              <a:spcBef>
                <a:spcPts val="0"/>
              </a:spcBef>
              <a:spcAft>
                <a:spcPts val="0"/>
              </a:spcAft>
              <a:buSzPts val="1800"/>
              <a:buChar char="–"/>
            </a:pPr>
            <a:r>
              <a:rPr lang="en-US"/>
              <a:t>Design insights often only occur when coding</a:t>
            </a:r>
            <a:endParaRPr/>
          </a:p>
          <a:p>
            <a:pPr marL="457200" lvl="0" indent="-342900" algn="l" rtl="0">
              <a:lnSpc>
                <a:spcPct val="150000"/>
              </a:lnSpc>
              <a:spcBef>
                <a:spcPts val="0"/>
              </a:spcBef>
              <a:spcAft>
                <a:spcPts val="0"/>
              </a:spcAft>
              <a:buSzPts val="1800"/>
              <a:buChar char="•"/>
            </a:pPr>
            <a:r>
              <a:rPr lang="en-US"/>
              <a:t>UML Sketches</a:t>
            </a:r>
            <a:endParaRPr/>
          </a:p>
          <a:p>
            <a:pPr marL="914400" lvl="1" indent="-342900" algn="l" rtl="0">
              <a:lnSpc>
                <a:spcPct val="150000"/>
              </a:lnSpc>
              <a:spcBef>
                <a:spcPts val="0"/>
              </a:spcBef>
              <a:spcAft>
                <a:spcPts val="0"/>
              </a:spcAft>
              <a:buSzPts val="1800"/>
              <a:buChar char="–"/>
            </a:pPr>
            <a:r>
              <a:rPr lang="en-US"/>
              <a:t>“Inception” level diagrams</a:t>
            </a:r>
            <a:endParaRPr/>
          </a:p>
          <a:p>
            <a:pPr marL="914400" lvl="1" indent="-342900" algn="l" rtl="0">
              <a:lnSpc>
                <a:spcPct val="150000"/>
              </a:lnSpc>
              <a:spcBef>
                <a:spcPts val="0"/>
              </a:spcBef>
              <a:spcAft>
                <a:spcPts val="0"/>
              </a:spcAft>
              <a:buSzPts val="1800"/>
              <a:buChar char="–"/>
            </a:pPr>
            <a:r>
              <a:rPr lang="en-US"/>
              <a:t>Help Solve the problem but don’t completely specify the code</a:t>
            </a:r>
            <a:endParaRPr/>
          </a:p>
        </p:txBody>
      </p:sp>
      <p:sp>
        <p:nvSpPr>
          <p:cNvPr id="457" name="Google Shape;457;p71"/>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Upfront Design</a:t>
            </a:r>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461"/>
        <p:cNvGrpSpPr/>
        <p:nvPr/>
      </p:nvGrpSpPr>
      <p:grpSpPr>
        <a:xfrm>
          <a:off x="0" y="0"/>
          <a:ext cx="0" cy="0"/>
          <a:chOff x="0" y="0"/>
          <a:chExt cx="0" cy="0"/>
        </a:xfrm>
      </p:grpSpPr>
      <p:sp>
        <p:nvSpPr>
          <p:cNvPr id="462" name="Google Shape;462;p72"/>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US"/>
              <a:t>62</a:t>
            </a:fld>
            <a:endParaRPr/>
          </a:p>
        </p:txBody>
      </p:sp>
      <p:sp>
        <p:nvSpPr>
          <p:cNvPr id="463" name="Google Shape;463;p72"/>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marR="0" lvl="0" indent="-342900" algn="l" rtl="0">
              <a:lnSpc>
                <a:spcPct val="150000"/>
              </a:lnSpc>
              <a:spcBef>
                <a:spcPts val="640"/>
              </a:spcBef>
              <a:spcAft>
                <a:spcPts val="0"/>
              </a:spcAft>
              <a:buSzPts val="1800"/>
              <a:buChar char="•"/>
            </a:pPr>
            <a:r>
              <a:rPr lang="en-US"/>
              <a:t>Long Method smell (Fowler)</a:t>
            </a:r>
            <a:endParaRPr/>
          </a:p>
          <a:p>
            <a:pPr marL="457200" marR="0" lvl="0" indent="-342900" algn="l" rtl="0">
              <a:lnSpc>
                <a:spcPct val="150000"/>
              </a:lnSpc>
              <a:spcBef>
                <a:spcPts val="0"/>
              </a:spcBef>
              <a:spcAft>
                <a:spcPts val="0"/>
              </a:spcAft>
              <a:buSzPts val="1800"/>
              <a:buChar char="•"/>
            </a:pPr>
            <a:r>
              <a:rPr lang="en-US"/>
              <a:t>Not very expressive, contains duplication (Simple Design)</a:t>
            </a:r>
            <a:endParaRPr/>
          </a:p>
          <a:p>
            <a:pPr marL="457200" marR="0" lvl="0" indent="-342900" algn="l" rtl="0">
              <a:lnSpc>
                <a:spcPct val="150000"/>
              </a:lnSpc>
              <a:spcBef>
                <a:spcPts val="0"/>
              </a:spcBef>
              <a:spcAft>
                <a:spcPts val="0"/>
              </a:spcAft>
              <a:buSzPts val="1800"/>
              <a:buChar char="•"/>
            </a:pPr>
            <a:r>
              <a:rPr lang="en-US"/>
              <a:t>Contains guiding comments (Simple Style)</a:t>
            </a:r>
            <a:endParaRPr/>
          </a:p>
          <a:p>
            <a:pPr marL="457200" marR="0" lvl="0" indent="-342900" algn="l" rtl="0">
              <a:lnSpc>
                <a:spcPct val="150000"/>
              </a:lnSpc>
              <a:spcBef>
                <a:spcPts val="0"/>
              </a:spcBef>
              <a:spcAft>
                <a:spcPts val="0"/>
              </a:spcAft>
              <a:buSzPts val="1800"/>
              <a:buChar char="•"/>
            </a:pPr>
            <a:r>
              <a:rPr lang="en-US"/>
              <a:t>Breaks the Single Responsibility Principle (Martin)</a:t>
            </a:r>
            <a:endParaRPr/>
          </a:p>
        </p:txBody>
      </p:sp>
      <p:sp>
        <p:nvSpPr>
          <p:cNvPr id="464" name="Google Shape;464;p72"/>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Recognizing You Have a Problem</a:t>
            </a:r>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469" name="Google Shape;469;p73"/>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US"/>
              <a:t>63</a:t>
            </a:fld>
            <a:endParaRPr/>
          </a:p>
        </p:txBody>
      </p:sp>
      <p:sp>
        <p:nvSpPr>
          <p:cNvPr id="470" name="Google Shape;470;p73"/>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marR="0" lvl="0" indent="-342900" algn="l" rtl="0">
              <a:lnSpc>
                <a:spcPct val="150000"/>
              </a:lnSpc>
              <a:spcBef>
                <a:spcPts val="640"/>
              </a:spcBef>
              <a:spcAft>
                <a:spcPts val="0"/>
              </a:spcAft>
              <a:buSzPts val="1800"/>
              <a:buChar char="•"/>
            </a:pPr>
            <a:r>
              <a:rPr lang="en-US"/>
              <a:t>Ensure code has optimal design always</a:t>
            </a:r>
            <a:endParaRPr/>
          </a:p>
          <a:p>
            <a:pPr marL="914400" marR="0" lvl="1" indent="-342900" algn="l" rtl="0">
              <a:lnSpc>
                <a:spcPct val="150000"/>
              </a:lnSpc>
              <a:spcBef>
                <a:spcPts val="0"/>
              </a:spcBef>
              <a:spcAft>
                <a:spcPts val="0"/>
              </a:spcAft>
              <a:buSzPts val="1800"/>
              <a:buChar char="–"/>
            </a:pPr>
            <a:r>
              <a:rPr lang="en-US"/>
              <a:t>Another way to do “agile” design</a:t>
            </a:r>
            <a:endParaRPr/>
          </a:p>
          <a:p>
            <a:pPr marL="457200" marR="0" lvl="0" indent="-342900" algn="l" rtl="0">
              <a:lnSpc>
                <a:spcPct val="150000"/>
              </a:lnSpc>
              <a:spcBef>
                <a:spcPts val="0"/>
              </a:spcBef>
              <a:spcAft>
                <a:spcPts val="0"/>
              </a:spcAft>
              <a:buSzPts val="1800"/>
              <a:buChar char="•"/>
            </a:pPr>
            <a:r>
              <a:rPr lang="en-US"/>
              <a:t>Entropy is unavoidable</a:t>
            </a:r>
            <a:endParaRPr/>
          </a:p>
          <a:p>
            <a:pPr marL="914400" marR="0" lvl="1" indent="-342900" algn="l" rtl="0">
              <a:lnSpc>
                <a:spcPct val="150000"/>
              </a:lnSpc>
              <a:spcBef>
                <a:spcPts val="0"/>
              </a:spcBef>
              <a:spcAft>
                <a:spcPts val="0"/>
              </a:spcAft>
              <a:buSzPts val="1800"/>
              <a:buChar char="–"/>
            </a:pPr>
            <a:r>
              <a:rPr lang="en-US"/>
              <a:t>Learn how to deal with it all along product lifecycle</a:t>
            </a:r>
            <a:endParaRPr/>
          </a:p>
          <a:p>
            <a:pPr marL="457200" marR="0" lvl="0" indent="-342900" algn="l" rtl="0">
              <a:lnSpc>
                <a:spcPct val="150000"/>
              </a:lnSpc>
              <a:spcBef>
                <a:spcPts val="0"/>
              </a:spcBef>
              <a:spcAft>
                <a:spcPts val="0"/>
              </a:spcAft>
              <a:buSzPts val="1800"/>
              <a:buChar char="•"/>
            </a:pPr>
            <a:r>
              <a:rPr lang="en-US"/>
              <a:t>Code transformations, not performance optimizations</a:t>
            </a:r>
            <a:endParaRPr/>
          </a:p>
          <a:p>
            <a:pPr marL="457200" marR="0" lvl="0" indent="-342900" algn="l" rtl="0">
              <a:lnSpc>
                <a:spcPct val="150000"/>
              </a:lnSpc>
              <a:spcBef>
                <a:spcPts val="0"/>
              </a:spcBef>
              <a:spcAft>
                <a:spcPts val="0"/>
              </a:spcAft>
              <a:buSzPts val="1800"/>
              <a:buChar char="•"/>
            </a:pPr>
            <a:r>
              <a:rPr lang="en-US"/>
              <a:t>Take small, safe steps</a:t>
            </a:r>
            <a:endParaRPr/>
          </a:p>
          <a:p>
            <a:pPr marL="457200" marR="0" lvl="0" indent="-342900" algn="l" rtl="0">
              <a:lnSpc>
                <a:spcPct val="150000"/>
              </a:lnSpc>
              <a:spcBef>
                <a:spcPts val="0"/>
              </a:spcBef>
              <a:spcAft>
                <a:spcPts val="0"/>
              </a:spcAft>
              <a:buSzPts val="1800"/>
              <a:buChar char="•"/>
            </a:pPr>
            <a:r>
              <a:rPr lang="en-US"/>
              <a:t>The third, critical leg of the TDD cycle</a:t>
            </a:r>
            <a:endParaRPr/>
          </a:p>
        </p:txBody>
      </p:sp>
      <p:sp>
        <p:nvSpPr>
          <p:cNvPr id="471" name="Google Shape;471;p73"/>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Refactoring</a:t>
            </a:r>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475"/>
        <p:cNvGrpSpPr/>
        <p:nvPr/>
      </p:nvGrpSpPr>
      <p:grpSpPr>
        <a:xfrm>
          <a:off x="0" y="0"/>
          <a:ext cx="0" cy="0"/>
          <a:chOff x="0" y="0"/>
          <a:chExt cx="0" cy="0"/>
        </a:xfrm>
      </p:grpSpPr>
      <p:sp>
        <p:nvSpPr>
          <p:cNvPr id="476" name="Google Shape;476;p74"/>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US"/>
              <a:t>64</a:t>
            </a:fld>
            <a:endParaRPr/>
          </a:p>
        </p:txBody>
      </p:sp>
      <p:sp>
        <p:nvSpPr>
          <p:cNvPr id="477" name="Google Shape;477;p74"/>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marR="0" lvl="0" indent="-342900" algn="l" rtl="0">
              <a:lnSpc>
                <a:spcPct val="150000"/>
              </a:lnSpc>
              <a:spcBef>
                <a:spcPts val="640"/>
              </a:spcBef>
              <a:spcAft>
                <a:spcPts val="0"/>
              </a:spcAft>
              <a:buSzPts val="1800"/>
              <a:buChar char="•"/>
            </a:pPr>
            <a:r>
              <a:rPr lang="en-US"/>
              <a:t>Code Smells</a:t>
            </a:r>
            <a:endParaRPr/>
          </a:p>
          <a:p>
            <a:pPr marL="457200" marR="0" lvl="0" indent="-342900" algn="l" rtl="0">
              <a:lnSpc>
                <a:spcPct val="150000"/>
              </a:lnSpc>
              <a:spcBef>
                <a:spcPts val="0"/>
              </a:spcBef>
              <a:spcAft>
                <a:spcPts val="0"/>
              </a:spcAft>
              <a:buSzPts val="1800"/>
              <a:buChar char="•"/>
            </a:pPr>
            <a:r>
              <a:rPr lang="en-US"/>
              <a:t>Classic design principles – SOLID, DRY, etc</a:t>
            </a:r>
            <a:endParaRPr/>
          </a:p>
          <a:p>
            <a:pPr marL="457200" marR="0" lvl="0" indent="-342900" algn="l" rtl="0">
              <a:lnSpc>
                <a:spcPct val="150000"/>
              </a:lnSpc>
              <a:spcBef>
                <a:spcPts val="0"/>
              </a:spcBef>
              <a:spcAft>
                <a:spcPts val="0"/>
              </a:spcAft>
              <a:buSzPts val="1800"/>
              <a:buChar char="•"/>
            </a:pPr>
            <a:r>
              <a:rPr lang="en-US"/>
              <a:t>Design Patterns (Gang of Four)</a:t>
            </a:r>
            <a:endParaRPr/>
          </a:p>
        </p:txBody>
      </p:sp>
      <p:sp>
        <p:nvSpPr>
          <p:cNvPr id="478" name="Google Shape;478;p74"/>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Refactoring Drivers</a:t>
            </a:r>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482"/>
        <p:cNvGrpSpPr/>
        <p:nvPr/>
      </p:nvGrpSpPr>
      <p:grpSpPr>
        <a:xfrm>
          <a:off x="0" y="0"/>
          <a:ext cx="0" cy="0"/>
          <a:chOff x="0" y="0"/>
          <a:chExt cx="0" cy="0"/>
        </a:xfrm>
      </p:grpSpPr>
      <p:sp>
        <p:nvSpPr>
          <p:cNvPr id="483" name="Google Shape;483;p75"/>
          <p:cNvSpPr txBox="1">
            <a:spLocks noGrp="1"/>
          </p:cNvSpPr>
          <p:nvPr>
            <p:ph type="title"/>
          </p:nvPr>
        </p:nvSpPr>
        <p:spPr>
          <a:xfrm>
            <a:off x="457200" y="2143054"/>
            <a:ext cx="82296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t>EXAMPLE REFACTORINGS</a:t>
            </a:r>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487"/>
        <p:cNvGrpSpPr/>
        <p:nvPr/>
      </p:nvGrpSpPr>
      <p:grpSpPr>
        <a:xfrm>
          <a:off x="0" y="0"/>
          <a:ext cx="0" cy="0"/>
          <a:chOff x="0" y="0"/>
          <a:chExt cx="0" cy="0"/>
        </a:xfrm>
      </p:grpSpPr>
      <p:sp>
        <p:nvSpPr>
          <p:cNvPr id="488" name="Google Shape;488;p76"/>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US"/>
              <a:t>66</a:t>
            </a:fld>
            <a:endParaRPr/>
          </a:p>
        </p:txBody>
      </p:sp>
      <p:sp>
        <p:nvSpPr>
          <p:cNvPr id="489" name="Google Shape;489;p76"/>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640"/>
              </a:spcBef>
              <a:spcAft>
                <a:spcPts val="0"/>
              </a:spcAft>
              <a:buSzPts val="1800"/>
              <a:buFont typeface="Avenir"/>
              <a:buChar char="•"/>
            </a:pPr>
            <a:r>
              <a:rPr lang="en-US"/>
              <a:t>Problem:</a:t>
            </a:r>
            <a:endParaRPr/>
          </a:p>
          <a:p>
            <a:pPr marL="914400" lvl="1" indent="-342900" algn="l" rtl="0">
              <a:lnSpc>
                <a:spcPct val="150000"/>
              </a:lnSpc>
              <a:spcBef>
                <a:spcPts val="0"/>
              </a:spcBef>
              <a:spcAft>
                <a:spcPts val="0"/>
              </a:spcAft>
              <a:buSzPts val="1800"/>
              <a:buChar char="–"/>
            </a:pPr>
            <a:r>
              <a:rPr lang="en-US"/>
              <a:t>You have a code fragment that can be grouped together</a:t>
            </a:r>
            <a:endParaRPr/>
          </a:p>
          <a:p>
            <a:pPr marL="457200" lvl="0" indent="-342900" algn="l" rtl="0">
              <a:lnSpc>
                <a:spcPct val="150000"/>
              </a:lnSpc>
              <a:spcBef>
                <a:spcPts val="0"/>
              </a:spcBef>
              <a:spcAft>
                <a:spcPts val="0"/>
              </a:spcAft>
              <a:buSzPts val="1800"/>
              <a:buChar char="•"/>
            </a:pPr>
            <a:r>
              <a:rPr lang="en-US"/>
              <a:t>Benefits:</a:t>
            </a:r>
            <a:endParaRPr/>
          </a:p>
          <a:p>
            <a:pPr marL="914400" lvl="1" indent="-342900" algn="l" rtl="0">
              <a:lnSpc>
                <a:spcPct val="150000"/>
              </a:lnSpc>
              <a:spcBef>
                <a:spcPts val="0"/>
              </a:spcBef>
              <a:spcAft>
                <a:spcPts val="0"/>
              </a:spcAft>
              <a:buSzPts val="1800"/>
              <a:buChar char="–"/>
            </a:pPr>
            <a:r>
              <a:rPr lang="en-US"/>
              <a:t>More readable code!</a:t>
            </a:r>
            <a:endParaRPr/>
          </a:p>
          <a:p>
            <a:pPr marL="914400" lvl="1" indent="-342900" algn="l" rtl="0">
              <a:lnSpc>
                <a:spcPct val="150000"/>
              </a:lnSpc>
              <a:spcBef>
                <a:spcPts val="0"/>
              </a:spcBef>
              <a:spcAft>
                <a:spcPts val="0"/>
              </a:spcAft>
              <a:buSzPts val="1800"/>
              <a:buChar char="–"/>
            </a:pPr>
            <a:r>
              <a:rPr lang="en-US"/>
              <a:t>Less code duplication</a:t>
            </a:r>
            <a:endParaRPr/>
          </a:p>
          <a:p>
            <a:pPr marL="914400" lvl="1" indent="-342900" algn="l" rtl="0">
              <a:lnSpc>
                <a:spcPct val="150000"/>
              </a:lnSpc>
              <a:spcBef>
                <a:spcPts val="0"/>
              </a:spcBef>
              <a:spcAft>
                <a:spcPts val="0"/>
              </a:spcAft>
              <a:buSzPts val="1800"/>
              <a:buChar char="–"/>
            </a:pPr>
            <a:r>
              <a:rPr lang="en-US"/>
              <a:t>Isolates independent parts of code, so that errors are less likely</a:t>
            </a:r>
            <a:endParaRPr/>
          </a:p>
        </p:txBody>
      </p:sp>
      <p:sp>
        <p:nvSpPr>
          <p:cNvPr id="490" name="Google Shape;490;p76"/>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Refactorings: Extract Method</a:t>
            </a:r>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494"/>
        <p:cNvGrpSpPr/>
        <p:nvPr/>
      </p:nvGrpSpPr>
      <p:grpSpPr>
        <a:xfrm>
          <a:off x="0" y="0"/>
          <a:ext cx="0" cy="0"/>
          <a:chOff x="0" y="0"/>
          <a:chExt cx="0" cy="0"/>
        </a:xfrm>
      </p:grpSpPr>
      <p:sp>
        <p:nvSpPr>
          <p:cNvPr id="495" name="Google Shape;495;p77"/>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US"/>
              <a:t>67</a:t>
            </a:fld>
            <a:endParaRPr/>
          </a:p>
        </p:txBody>
      </p:sp>
      <p:sp>
        <p:nvSpPr>
          <p:cNvPr id="496" name="Google Shape;496;p77"/>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640"/>
              </a:spcBef>
              <a:spcAft>
                <a:spcPts val="0"/>
              </a:spcAft>
              <a:buSzPts val="1800"/>
              <a:buFont typeface="Avenir"/>
              <a:buChar char="•"/>
            </a:pPr>
            <a:r>
              <a:rPr lang="en-US"/>
              <a:t>Problem:</a:t>
            </a:r>
            <a:endParaRPr/>
          </a:p>
          <a:p>
            <a:pPr marL="914400" lvl="1" indent="-342900" algn="l" rtl="0">
              <a:lnSpc>
                <a:spcPct val="150000"/>
              </a:lnSpc>
              <a:spcBef>
                <a:spcPts val="0"/>
              </a:spcBef>
              <a:spcAft>
                <a:spcPts val="0"/>
              </a:spcAft>
              <a:buSzPts val="1800"/>
              <a:buChar char="–"/>
            </a:pPr>
            <a:r>
              <a:rPr lang="en-US"/>
              <a:t>A method is used more in another class than in its own class</a:t>
            </a:r>
            <a:endParaRPr/>
          </a:p>
          <a:p>
            <a:pPr marL="457200" lvl="0" indent="-342900" algn="l" rtl="0">
              <a:lnSpc>
                <a:spcPct val="150000"/>
              </a:lnSpc>
              <a:spcBef>
                <a:spcPts val="0"/>
              </a:spcBef>
              <a:spcAft>
                <a:spcPts val="0"/>
              </a:spcAft>
              <a:buSzPts val="1800"/>
              <a:buChar char="•"/>
            </a:pPr>
            <a:r>
              <a:rPr lang="en-US"/>
              <a:t>Why Refactor?</a:t>
            </a:r>
            <a:endParaRPr/>
          </a:p>
          <a:p>
            <a:pPr marL="914400" lvl="1" indent="-342900" algn="l" rtl="0">
              <a:lnSpc>
                <a:spcPct val="150000"/>
              </a:lnSpc>
              <a:spcBef>
                <a:spcPts val="0"/>
              </a:spcBef>
              <a:spcAft>
                <a:spcPts val="0"/>
              </a:spcAft>
              <a:buSzPts val="1800"/>
              <a:buChar char="–"/>
            </a:pPr>
            <a:r>
              <a:rPr lang="en-US"/>
              <a:t>You want to move a method to a class that contains most of the data used by the method (classes more internally coherent)</a:t>
            </a:r>
            <a:endParaRPr/>
          </a:p>
          <a:p>
            <a:pPr marL="914400" lvl="1" indent="-342900" algn="l" rtl="0">
              <a:lnSpc>
                <a:spcPct val="150000"/>
              </a:lnSpc>
              <a:spcBef>
                <a:spcPts val="0"/>
              </a:spcBef>
              <a:spcAft>
                <a:spcPts val="0"/>
              </a:spcAft>
              <a:buSzPts val="1800"/>
              <a:buChar char="–"/>
            </a:pPr>
            <a:r>
              <a:rPr lang="en-US"/>
              <a:t>You want to move a method in order to reduce or eliminate the dependency of the class calling the method on the class in which it’s located</a:t>
            </a:r>
            <a:endParaRPr/>
          </a:p>
        </p:txBody>
      </p:sp>
      <p:sp>
        <p:nvSpPr>
          <p:cNvPr id="497" name="Google Shape;497;p77"/>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Refactorings: Move Method</a:t>
            </a:r>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78"/>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US"/>
              <a:t>68</a:t>
            </a:fld>
            <a:endParaRPr/>
          </a:p>
        </p:txBody>
      </p:sp>
      <p:sp>
        <p:nvSpPr>
          <p:cNvPr id="503" name="Google Shape;503;p78"/>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640"/>
              </a:spcBef>
              <a:spcAft>
                <a:spcPts val="0"/>
              </a:spcAft>
              <a:buSzPts val="1800"/>
              <a:buFont typeface="Avenir"/>
              <a:buChar char="•"/>
            </a:pPr>
            <a:r>
              <a:rPr lang="en-US"/>
              <a:t>Problem:</a:t>
            </a:r>
            <a:endParaRPr/>
          </a:p>
          <a:p>
            <a:pPr marL="914400" lvl="1" indent="-342900" algn="l" rtl="0">
              <a:lnSpc>
                <a:spcPct val="150000"/>
              </a:lnSpc>
              <a:spcBef>
                <a:spcPts val="0"/>
              </a:spcBef>
              <a:spcAft>
                <a:spcPts val="0"/>
              </a:spcAft>
              <a:buSzPts val="1800"/>
              <a:buChar char="–"/>
            </a:pPr>
            <a:r>
              <a:rPr lang="en-US"/>
              <a:t>You place the result of an expression in a local variable for later use in your code</a:t>
            </a:r>
            <a:endParaRPr/>
          </a:p>
          <a:p>
            <a:pPr marL="457200" lvl="0" indent="-342900" algn="l" rtl="0">
              <a:lnSpc>
                <a:spcPct val="150000"/>
              </a:lnSpc>
              <a:spcBef>
                <a:spcPts val="0"/>
              </a:spcBef>
              <a:spcAft>
                <a:spcPts val="0"/>
              </a:spcAft>
              <a:buSzPts val="1800"/>
              <a:buChar char="•"/>
            </a:pPr>
            <a:r>
              <a:rPr lang="en-US"/>
              <a:t>Why Refactor?</a:t>
            </a:r>
            <a:endParaRPr/>
          </a:p>
          <a:p>
            <a:pPr marL="914400" lvl="1" indent="-342900" algn="l" rtl="0">
              <a:lnSpc>
                <a:spcPct val="150000"/>
              </a:lnSpc>
              <a:spcBef>
                <a:spcPts val="0"/>
              </a:spcBef>
              <a:spcAft>
                <a:spcPts val="0"/>
              </a:spcAft>
              <a:buSzPts val="1800"/>
              <a:buChar char="–"/>
            </a:pPr>
            <a:r>
              <a:rPr lang="en-US"/>
              <a:t>This refactoring can lay the groundwork for applying </a:t>
            </a:r>
            <a:r>
              <a:rPr lang="en-US" u="sng"/>
              <a:t>Extract Method</a:t>
            </a:r>
            <a:r>
              <a:rPr lang="en-US"/>
              <a:t> for a portion of a very long method</a:t>
            </a:r>
            <a:endParaRPr/>
          </a:p>
        </p:txBody>
      </p:sp>
      <p:sp>
        <p:nvSpPr>
          <p:cNvPr id="504" name="Google Shape;504;p78"/>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Refactorings: Replace Temp with Query</a:t>
            </a:r>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508"/>
        <p:cNvGrpSpPr/>
        <p:nvPr/>
      </p:nvGrpSpPr>
      <p:grpSpPr>
        <a:xfrm>
          <a:off x="0" y="0"/>
          <a:ext cx="0" cy="0"/>
          <a:chOff x="0" y="0"/>
          <a:chExt cx="0" cy="0"/>
        </a:xfrm>
      </p:grpSpPr>
      <p:sp>
        <p:nvSpPr>
          <p:cNvPr id="509" name="Google Shape;509;p79"/>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69</a:t>
            </a:fld>
            <a:endParaRPr/>
          </a:p>
        </p:txBody>
      </p:sp>
      <p:sp>
        <p:nvSpPr>
          <p:cNvPr id="510" name="Google Shape;510;p79"/>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None/>
            </a:pPr>
            <a:r>
              <a:rPr lang="en-US">
                <a:latin typeface="Avenir"/>
                <a:ea typeface="Avenir"/>
                <a:cs typeface="Avenir"/>
                <a:sym typeface="Avenir"/>
              </a:rPr>
              <a:t>“Code smells are usually not bugs; they are not technically incorrect and do not prevent the program from functioning. Instead, they indicate weaknesses in design that may slow down development or increase the risk of bugs or failures in the future. Bad code smells can be an indicator of factors that contribute to technical debt.”</a:t>
            </a:r>
            <a:endParaRPr>
              <a:latin typeface="Avenir"/>
              <a:ea typeface="Avenir"/>
              <a:cs typeface="Avenir"/>
              <a:sym typeface="Avenir"/>
            </a:endParaRPr>
          </a:p>
          <a:p>
            <a:pPr marL="0" lvl="0" indent="0" algn="l" rtl="0">
              <a:spcBef>
                <a:spcPts val="640"/>
              </a:spcBef>
              <a:spcAft>
                <a:spcPts val="0"/>
              </a:spcAft>
              <a:buNone/>
            </a:pPr>
            <a:endParaRPr>
              <a:latin typeface="Avenir"/>
              <a:ea typeface="Avenir"/>
              <a:cs typeface="Avenir"/>
              <a:sym typeface="Avenir"/>
            </a:endParaRPr>
          </a:p>
          <a:p>
            <a:pPr marL="0" lvl="0" indent="0" algn="l" rtl="0">
              <a:spcBef>
                <a:spcPts val="640"/>
              </a:spcBef>
              <a:spcAft>
                <a:spcPts val="0"/>
              </a:spcAft>
              <a:buNone/>
            </a:pPr>
            <a:r>
              <a:rPr lang="en-US">
                <a:latin typeface="Avenir"/>
                <a:ea typeface="Avenir"/>
                <a:cs typeface="Avenir"/>
                <a:sym typeface="Avenir"/>
              </a:rPr>
              <a:t>"When and Why Your Code Starts to Smell Bad"</a:t>
            </a:r>
            <a:endParaRPr>
              <a:latin typeface="Avenir"/>
              <a:ea typeface="Avenir"/>
              <a:cs typeface="Avenir"/>
              <a:sym typeface="Avenir"/>
            </a:endParaRPr>
          </a:p>
          <a:p>
            <a:pPr marL="0" lvl="0" indent="0" algn="l" rtl="0">
              <a:spcBef>
                <a:spcPts val="640"/>
              </a:spcBef>
              <a:spcAft>
                <a:spcPts val="0"/>
              </a:spcAft>
              <a:buNone/>
            </a:pPr>
            <a:r>
              <a:rPr lang="en-US">
                <a:latin typeface="Avenir"/>
                <a:ea typeface="Avenir"/>
                <a:cs typeface="Avenir"/>
                <a:sym typeface="Avenir"/>
              </a:rPr>
              <a:t>2015 37th IEEE International Conference on Software Engineering (ICSE).</a:t>
            </a:r>
            <a:endParaRPr>
              <a:latin typeface="Avenir"/>
              <a:ea typeface="Avenir"/>
              <a:cs typeface="Avenir"/>
              <a:sym typeface="Avenir"/>
            </a:endParaRPr>
          </a:p>
        </p:txBody>
      </p:sp>
      <p:sp>
        <p:nvSpPr>
          <p:cNvPr id="511" name="Google Shape;511;p79"/>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Code Smells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Shape 86"/>
        <p:cNvGrpSpPr/>
        <p:nvPr/>
      </p:nvGrpSpPr>
      <p:grpSpPr>
        <a:xfrm>
          <a:off x="0" y="0"/>
          <a:ext cx="0" cy="0"/>
          <a:chOff x="0" y="0"/>
          <a:chExt cx="0" cy="0"/>
        </a:xfrm>
      </p:grpSpPr>
      <p:sp>
        <p:nvSpPr>
          <p:cNvPr id="87" name="Google Shape;87;p17"/>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7</a:t>
            </a:fld>
            <a:endParaRPr/>
          </a:p>
        </p:txBody>
      </p:sp>
      <p:sp>
        <p:nvSpPr>
          <p:cNvPr id="88" name="Google Shape;88;p17"/>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b="1">
                <a:solidFill>
                  <a:srgbClr val="3F3F3F"/>
                </a:solidFill>
                <a:latin typeface="Avenir"/>
                <a:ea typeface="Avenir"/>
                <a:cs typeface="Avenir"/>
                <a:sym typeface="Avenir"/>
              </a:rPr>
              <a:t>Test-driven development (TDD)</a:t>
            </a:r>
            <a:r>
              <a:rPr lang="en-US">
                <a:solidFill>
                  <a:srgbClr val="3F3F3F"/>
                </a:solidFill>
                <a:latin typeface="Avenir"/>
                <a:ea typeface="Avenir"/>
                <a:cs typeface="Avenir"/>
                <a:sym typeface="Avenir"/>
              </a:rPr>
              <a:t> is a </a:t>
            </a:r>
            <a:r>
              <a:rPr lang="en-US">
                <a:solidFill>
                  <a:srgbClr val="3F3F3F"/>
                </a:solidFill>
                <a:uFill>
                  <a:noFill/>
                </a:uFill>
                <a:latin typeface="Avenir"/>
                <a:ea typeface="Avenir"/>
                <a:cs typeface="Avenir"/>
                <a:sym typeface="Avenir"/>
                <a:hlinkClick r:id="rId3">
                  <a:extLst>
                    <a:ext uri="{A12FA001-AC4F-418D-AE19-62706E023703}">
                      <ahyp:hlinkClr xmlns:ahyp="http://schemas.microsoft.com/office/drawing/2018/hyperlinkcolor" val="tx"/>
                    </a:ext>
                  </a:extLst>
                </a:hlinkClick>
              </a:rPr>
              <a:t>software development process</a:t>
            </a:r>
            <a:r>
              <a:rPr lang="en-US">
                <a:solidFill>
                  <a:srgbClr val="3F3F3F"/>
                </a:solidFill>
                <a:latin typeface="Avenir"/>
                <a:ea typeface="Avenir"/>
                <a:cs typeface="Avenir"/>
                <a:sym typeface="Avenir"/>
              </a:rPr>
              <a:t> that relies on the repetition of a very short development cycle: </a:t>
            </a:r>
            <a:endParaRPr>
              <a:solidFill>
                <a:srgbClr val="3F3F3F"/>
              </a:solidFill>
              <a:latin typeface="Avenir"/>
              <a:ea typeface="Avenir"/>
              <a:cs typeface="Avenir"/>
              <a:sym typeface="Avenir"/>
            </a:endParaRPr>
          </a:p>
          <a:p>
            <a:pPr marL="0" lvl="0" indent="0" algn="l" rtl="0">
              <a:spcBef>
                <a:spcPts val="0"/>
              </a:spcBef>
              <a:spcAft>
                <a:spcPts val="0"/>
              </a:spcAft>
              <a:buClr>
                <a:schemeClr val="dk1"/>
              </a:buClr>
              <a:buSzPts val="1100"/>
              <a:buFont typeface="Arial"/>
              <a:buNone/>
            </a:pPr>
            <a:endParaRPr>
              <a:solidFill>
                <a:srgbClr val="3F3F3F"/>
              </a:solidFill>
              <a:latin typeface="Avenir"/>
              <a:ea typeface="Avenir"/>
              <a:cs typeface="Avenir"/>
              <a:sym typeface="Avenir"/>
            </a:endParaRPr>
          </a:p>
          <a:p>
            <a:pPr marL="0" lvl="0" indent="0" algn="l" rtl="0">
              <a:spcBef>
                <a:spcPts val="0"/>
              </a:spcBef>
              <a:spcAft>
                <a:spcPts val="0"/>
              </a:spcAft>
              <a:buClr>
                <a:schemeClr val="dk1"/>
              </a:buClr>
              <a:buSzPts val="1100"/>
              <a:buFont typeface="Arial"/>
              <a:buNone/>
            </a:pPr>
            <a:r>
              <a:rPr lang="en-US">
                <a:solidFill>
                  <a:srgbClr val="3F3F3F"/>
                </a:solidFill>
                <a:latin typeface="Avenir"/>
                <a:ea typeface="Avenir"/>
                <a:cs typeface="Avenir"/>
                <a:sym typeface="Avenir"/>
              </a:rPr>
              <a:t>Requirements are turned into very specific test cases, then the software is improved to pass the new tests, only. This is at the Unit Level (Classes and Methods in Code).</a:t>
            </a:r>
            <a:endParaRPr>
              <a:solidFill>
                <a:srgbClr val="3F3F3F"/>
              </a:solidFill>
              <a:latin typeface="Avenir"/>
              <a:ea typeface="Avenir"/>
              <a:cs typeface="Avenir"/>
              <a:sym typeface="Avenir"/>
            </a:endParaRPr>
          </a:p>
          <a:p>
            <a:pPr marL="0" lvl="0" indent="0" algn="l" rtl="0">
              <a:spcBef>
                <a:spcPts val="0"/>
              </a:spcBef>
              <a:spcAft>
                <a:spcPts val="0"/>
              </a:spcAft>
              <a:buClr>
                <a:schemeClr val="dk1"/>
              </a:buClr>
              <a:buSzPts val="1100"/>
              <a:buFont typeface="Arial"/>
              <a:buNone/>
            </a:pPr>
            <a:endParaRPr>
              <a:solidFill>
                <a:srgbClr val="3F3F3F"/>
              </a:solidFill>
              <a:latin typeface="Avenir"/>
              <a:ea typeface="Avenir"/>
              <a:cs typeface="Avenir"/>
              <a:sym typeface="Avenir"/>
            </a:endParaRPr>
          </a:p>
          <a:p>
            <a:pPr marL="0" lvl="0" indent="0" algn="l" rtl="0">
              <a:spcBef>
                <a:spcPts val="0"/>
              </a:spcBef>
              <a:spcAft>
                <a:spcPts val="0"/>
              </a:spcAft>
              <a:buNone/>
            </a:pPr>
            <a:r>
              <a:rPr lang="en-US">
                <a:solidFill>
                  <a:srgbClr val="3F3F3F"/>
                </a:solidFill>
                <a:latin typeface="Avenir"/>
                <a:ea typeface="Avenir"/>
                <a:cs typeface="Avenir"/>
                <a:sym typeface="Avenir"/>
              </a:rPr>
              <a:t>This is opposed to software development that allows software to be added that is not proven to meet requirements.</a:t>
            </a:r>
            <a:endParaRPr>
              <a:latin typeface="Avenir"/>
              <a:ea typeface="Avenir"/>
              <a:cs typeface="Avenir"/>
              <a:sym typeface="Avenir"/>
            </a:endParaRPr>
          </a:p>
        </p:txBody>
      </p:sp>
      <p:sp>
        <p:nvSpPr>
          <p:cNvPr id="89" name="Google Shape;89;p17"/>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Let’s start at the beginning...</a:t>
            </a:r>
            <a:endParaRPr/>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515"/>
        <p:cNvGrpSpPr/>
        <p:nvPr/>
      </p:nvGrpSpPr>
      <p:grpSpPr>
        <a:xfrm>
          <a:off x="0" y="0"/>
          <a:ext cx="0" cy="0"/>
          <a:chOff x="0" y="0"/>
          <a:chExt cx="0" cy="0"/>
        </a:xfrm>
      </p:grpSpPr>
      <p:sp>
        <p:nvSpPr>
          <p:cNvPr id="516" name="Google Shape;516;p80"/>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US"/>
              <a:t>70</a:t>
            </a:fld>
            <a:endParaRPr/>
          </a:p>
        </p:txBody>
      </p:sp>
      <p:sp>
        <p:nvSpPr>
          <p:cNvPr id="517" name="Google Shape;517;p80"/>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lvl="0" indent="-342900" algn="l" rtl="0">
              <a:lnSpc>
                <a:spcPct val="200000"/>
              </a:lnSpc>
              <a:spcBef>
                <a:spcPts val="640"/>
              </a:spcBef>
              <a:spcAft>
                <a:spcPts val="0"/>
              </a:spcAft>
              <a:buSzPts val="1800"/>
              <a:buFont typeface="Avenir"/>
              <a:buChar char="•"/>
            </a:pPr>
            <a:r>
              <a:rPr lang="en-US">
                <a:latin typeface="Avenir"/>
                <a:ea typeface="Avenir"/>
                <a:cs typeface="Avenir"/>
                <a:sym typeface="Avenir"/>
              </a:rPr>
              <a:t>Duplicated code</a:t>
            </a:r>
            <a:endParaRPr>
              <a:latin typeface="Avenir"/>
              <a:ea typeface="Avenir"/>
              <a:cs typeface="Avenir"/>
              <a:sym typeface="Avenir"/>
            </a:endParaRPr>
          </a:p>
          <a:p>
            <a:pPr marL="457200" lvl="0" indent="-342900" algn="l" rtl="0">
              <a:lnSpc>
                <a:spcPct val="200000"/>
              </a:lnSpc>
              <a:spcBef>
                <a:spcPts val="0"/>
              </a:spcBef>
              <a:spcAft>
                <a:spcPts val="0"/>
              </a:spcAft>
              <a:buSzPts val="1800"/>
              <a:buFont typeface="Avenir"/>
              <a:buChar char="•"/>
            </a:pPr>
            <a:r>
              <a:rPr lang="en-US">
                <a:latin typeface="Avenir"/>
                <a:ea typeface="Avenir"/>
                <a:cs typeface="Avenir"/>
                <a:sym typeface="Avenir"/>
              </a:rPr>
              <a:t>Contrived complexity</a:t>
            </a:r>
            <a:endParaRPr>
              <a:latin typeface="Avenir"/>
              <a:ea typeface="Avenir"/>
              <a:cs typeface="Avenir"/>
              <a:sym typeface="Avenir"/>
            </a:endParaRPr>
          </a:p>
          <a:p>
            <a:pPr marL="457200" lvl="0" indent="-342900" algn="l" rtl="0">
              <a:lnSpc>
                <a:spcPct val="200000"/>
              </a:lnSpc>
              <a:spcBef>
                <a:spcPts val="0"/>
              </a:spcBef>
              <a:spcAft>
                <a:spcPts val="0"/>
              </a:spcAft>
              <a:buSzPts val="1800"/>
              <a:buFont typeface="Avenir"/>
              <a:buChar char="•"/>
            </a:pPr>
            <a:r>
              <a:rPr lang="en-US">
                <a:latin typeface="Avenir"/>
                <a:ea typeface="Avenir"/>
                <a:cs typeface="Avenir"/>
                <a:sym typeface="Avenir"/>
              </a:rPr>
              <a:t>Shotgun surgery</a:t>
            </a:r>
            <a:endParaRPr>
              <a:latin typeface="Avenir"/>
              <a:ea typeface="Avenir"/>
              <a:cs typeface="Avenir"/>
              <a:sym typeface="Avenir"/>
            </a:endParaRPr>
          </a:p>
        </p:txBody>
      </p:sp>
      <p:sp>
        <p:nvSpPr>
          <p:cNvPr id="518" name="Google Shape;518;p80"/>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Application-level smells</a:t>
            </a:r>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522"/>
        <p:cNvGrpSpPr/>
        <p:nvPr/>
      </p:nvGrpSpPr>
      <p:grpSpPr>
        <a:xfrm>
          <a:off x="0" y="0"/>
          <a:ext cx="0" cy="0"/>
          <a:chOff x="0" y="0"/>
          <a:chExt cx="0" cy="0"/>
        </a:xfrm>
      </p:grpSpPr>
      <p:sp>
        <p:nvSpPr>
          <p:cNvPr id="523" name="Google Shape;523;p81"/>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US"/>
              <a:t>71</a:t>
            </a:fld>
            <a:endParaRPr/>
          </a:p>
        </p:txBody>
      </p:sp>
      <p:sp>
        <p:nvSpPr>
          <p:cNvPr id="524" name="Google Shape;524;p81"/>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lvl="0" indent="-342900" algn="l" rtl="0">
              <a:lnSpc>
                <a:spcPct val="200000"/>
              </a:lnSpc>
              <a:spcBef>
                <a:spcPts val="640"/>
              </a:spcBef>
              <a:spcAft>
                <a:spcPts val="0"/>
              </a:spcAft>
              <a:buSzPts val="1800"/>
              <a:buFont typeface="Avenir"/>
              <a:buChar char="•"/>
            </a:pPr>
            <a:r>
              <a:rPr lang="en-US">
                <a:latin typeface="Avenir"/>
                <a:ea typeface="Avenir"/>
                <a:cs typeface="Avenir"/>
                <a:sym typeface="Avenir"/>
              </a:rPr>
              <a:t>Large class</a:t>
            </a:r>
            <a:endParaRPr>
              <a:latin typeface="Avenir"/>
              <a:ea typeface="Avenir"/>
              <a:cs typeface="Avenir"/>
              <a:sym typeface="Avenir"/>
            </a:endParaRPr>
          </a:p>
          <a:p>
            <a:pPr marL="457200" lvl="0" indent="-342900" algn="l" rtl="0">
              <a:lnSpc>
                <a:spcPct val="200000"/>
              </a:lnSpc>
              <a:spcBef>
                <a:spcPts val="0"/>
              </a:spcBef>
              <a:spcAft>
                <a:spcPts val="0"/>
              </a:spcAft>
              <a:buSzPts val="1800"/>
              <a:buFont typeface="Avenir"/>
              <a:buChar char="•"/>
            </a:pPr>
            <a:r>
              <a:rPr lang="en-US">
                <a:latin typeface="Avenir"/>
                <a:ea typeface="Avenir"/>
                <a:cs typeface="Avenir"/>
                <a:sym typeface="Avenir"/>
              </a:rPr>
              <a:t>Feature envy</a:t>
            </a:r>
            <a:endParaRPr>
              <a:latin typeface="Avenir"/>
              <a:ea typeface="Avenir"/>
              <a:cs typeface="Avenir"/>
              <a:sym typeface="Avenir"/>
            </a:endParaRPr>
          </a:p>
          <a:p>
            <a:pPr marL="457200" lvl="0" indent="-342900" algn="l" rtl="0">
              <a:lnSpc>
                <a:spcPct val="200000"/>
              </a:lnSpc>
              <a:spcBef>
                <a:spcPts val="0"/>
              </a:spcBef>
              <a:spcAft>
                <a:spcPts val="0"/>
              </a:spcAft>
              <a:buSzPts val="1800"/>
              <a:buFont typeface="Avenir"/>
              <a:buChar char="•"/>
            </a:pPr>
            <a:r>
              <a:rPr lang="en-US">
                <a:latin typeface="Avenir"/>
                <a:ea typeface="Avenir"/>
                <a:cs typeface="Avenir"/>
                <a:sym typeface="Avenir"/>
              </a:rPr>
              <a:t>Inappropriate intimacy</a:t>
            </a:r>
            <a:endParaRPr>
              <a:latin typeface="Avenir"/>
              <a:ea typeface="Avenir"/>
              <a:cs typeface="Avenir"/>
              <a:sym typeface="Avenir"/>
            </a:endParaRPr>
          </a:p>
          <a:p>
            <a:pPr marL="457200" lvl="0" indent="-342900" algn="l" rtl="0">
              <a:lnSpc>
                <a:spcPct val="200000"/>
              </a:lnSpc>
              <a:spcBef>
                <a:spcPts val="0"/>
              </a:spcBef>
              <a:spcAft>
                <a:spcPts val="0"/>
              </a:spcAft>
              <a:buSzPts val="1800"/>
              <a:buFont typeface="Avenir"/>
              <a:buChar char="•"/>
            </a:pPr>
            <a:r>
              <a:rPr lang="en-US">
                <a:latin typeface="Avenir"/>
                <a:ea typeface="Avenir"/>
                <a:cs typeface="Avenir"/>
                <a:sym typeface="Avenir"/>
              </a:rPr>
              <a:t>Excessive use of literals</a:t>
            </a:r>
            <a:endParaRPr>
              <a:latin typeface="Avenir"/>
              <a:ea typeface="Avenir"/>
              <a:cs typeface="Avenir"/>
              <a:sym typeface="Avenir"/>
            </a:endParaRPr>
          </a:p>
          <a:p>
            <a:pPr marL="457200" lvl="0" indent="-342900" algn="l" rtl="0">
              <a:lnSpc>
                <a:spcPct val="200000"/>
              </a:lnSpc>
              <a:spcBef>
                <a:spcPts val="0"/>
              </a:spcBef>
              <a:spcAft>
                <a:spcPts val="0"/>
              </a:spcAft>
              <a:buSzPts val="1800"/>
              <a:buFont typeface="Avenir"/>
              <a:buChar char="•"/>
            </a:pPr>
            <a:r>
              <a:rPr lang="en-US">
                <a:latin typeface="Avenir"/>
                <a:ea typeface="Avenir"/>
                <a:cs typeface="Avenir"/>
                <a:sym typeface="Avenir"/>
              </a:rPr>
              <a:t>Cyclomatic complexity</a:t>
            </a:r>
            <a:endParaRPr>
              <a:latin typeface="Avenir"/>
              <a:ea typeface="Avenir"/>
              <a:cs typeface="Avenir"/>
              <a:sym typeface="Avenir"/>
            </a:endParaRPr>
          </a:p>
          <a:p>
            <a:pPr marL="0" lvl="0" indent="0" algn="l" rtl="0">
              <a:spcBef>
                <a:spcPts val="640"/>
              </a:spcBef>
              <a:spcAft>
                <a:spcPts val="0"/>
              </a:spcAft>
              <a:buNone/>
            </a:pPr>
            <a:endParaRPr>
              <a:latin typeface="Avenir"/>
              <a:ea typeface="Avenir"/>
              <a:cs typeface="Avenir"/>
              <a:sym typeface="Avenir"/>
            </a:endParaRPr>
          </a:p>
        </p:txBody>
      </p:sp>
      <p:sp>
        <p:nvSpPr>
          <p:cNvPr id="525" name="Google Shape;525;p81"/>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Class-level smells</a:t>
            </a:r>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529"/>
        <p:cNvGrpSpPr/>
        <p:nvPr/>
      </p:nvGrpSpPr>
      <p:grpSpPr>
        <a:xfrm>
          <a:off x="0" y="0"/>
          <a:ext cx="0" cy="0"/>
          <a:chOff x="0" y="0"/>
          <a:chExt cx="0" cy="0"/>
        </a:xfrm>
      </p:grpSpPr>
      <p:sp>
        <p:nvSpPr>
          <p:cNvPr id="530" name="Google Shape;530;p82"/>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US"/>
              <a:t>72</a:t>
            </a:fld>
            <a:endParaRPr/>
          </a:p>
        </p:txBody>
      </p:sp>
      <p:sp>
        <p:nvSpPr>
          <p:cNvPr id="531" name="Google Shape;531;p82"/>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lvl="0" indent="-342900" algn="l" rtl="0">
              <a:lnSpc>
                <a:spcPct val="200000"/>
              </a:lnSpc>
              <a:spcBef>
                <a:spcPts val="640"/>
              </a:spcBef>
              <a:spcAft>
                <a:spcPts val="0"/>
              </a:spcAft>
              <a:buSzPts val="1800"/>
              <a:buFont typeface="Avenir"/>
              <a:buChar char="•"/>
            </a:pPr>
            <a:r>
              <a:rPr lang="en-US">
                <a:latin typeface="Avenir"/>
                <a:ea typeface="Avenir"/>
                <a:cs typeface="Avenir"/>
                <a:sym typeface="Avenir"/>
              </a:rPr>
              <a:t>Too many parameters</a:t>
            </a:r>
            <a:endParaRPr>
              <a:latin typeface="Avenir"/>
              <a:ea typeface="Avenir"/>
              <a:cs typeface="Avenir"/>
              <a:sym typeface="Avenir"/>
            </a:endParaRPr>
          </a:p>
          <a:p>
            <a:pPr marL="457200" lvl="0" indent="-342900" algn="l" rtl="0">
              <a:lnSpc>
                <a:spcPct val="200000"/>
              </a:lnSpc>
              <a:spcBef>
                <a:spcPts val="0"/>
              </a:spcBef>
              <a:spcAft>
                <a:spcPts val="0"/>
              </a:spcAft>
              <a:buSzPts val="1800"/>
              <a:buFont typeface="Avenir"/>
              <a:buChar char="•"/>
            </a:pPr>
            <a:r>
              <a:rPr lang="en-US">
                <a:latin typeface="Avenir"/>
                <a:ea typeface="Avenir"/>
                <a:cs typeface="Avenir"/>
                <a:sym typeface="Avenir"/>
              </a:rPr>
              <a:t>Long method</a:t>
            </a:r>
            <a:endParaRPr>
              <a:latin typeface="Avenir"/>
              <a:ea typeface="Avenir"/>
              <a:cs typeface="Avenir"/>
              <a:sym typeface="Avenir"/>
            </a:endParaRPr>
          </a:p>
          <a:p>
            <a:pPr marL="457200" lvl="0" indent="-342900" algn="l" rtl="0">
              <a:lnSpc>
                <a:spcPct val="200000"/>
              </a:lnSpc>
              <a:spcBef>
                <a:spcPts val="0"/>
              </a:spcBef>
              <a:spcAft>
                <a:spcPts val="0"/>
              </a:spcAft>
              <a:buSzPts val="1800"/>
              <a:buFont typeface="Avenir"/>
              <a:buChar char="•"/>
            </a:pPr>
            <a:r>
              <a:rPr lang="en-US">
                <a:latin typeface="Avenir"/>
                <a:ea typeface="Avenir"/>
                <a:cs typeface="Avenir"/>
                <a:sym typeface="Avenir"/>
              </a:rPr>
              <a:t>Excessively long identifiers</a:t>
            </a:r>
            <a:endParaRPr>
              <a:latin typeface="Avenir"/>
              <a:ea typeface="Avenir"/>
              <a:cs typeface="Avenir"/>
              <a:sym typeface="Avenir"/>
            </a:endParaRPr>
          </a:p>
          <a:p>
            <a:pPr marL="457200" lvl="0" indent="-342900" algn="l" rtl="0">
              <a:lnSpc>
                <a:spcPct val="200000"/>
              </a:lnSpc>
              <a:spcBef>
                <a:spcPts val="0"/>
              </a:spcBef>
              <a:spcAft>
                <a:spcPts val="0"/>
              </a:spcAft>
              <a:buSzPts val="1800"/>
              <a:buFont typeface="Avenir"/>
              <a:buChar char="•"/>
            </a:pPr>
            <a:r>
              <a:rPr lang="en-US">
                <a:latin typeface="Avenir"/>
                <a:ea typeface="Avenir"/>
                <a:cs typeface="Avenir"/>
                <a:sym typeface="Avenir"/>
              </a:rPr>
              <a:t>Excessively short identifiers</a:t>
            </a:r>
            <a:endParaRPr>
              <a:latin typeface="Avenir"/>
              <a:ea typeface="Avenir"/>
              <a:cs typeface="Avenir"/>
              <a:sym typeface="Avenir"/>
            </a:endParaRPr>
          </a:p>
          <a:p>
            <a:pPr marL="457200" lvl="0" indent="-342900" algn="l" rtl="0">
              <a:lnSpc>
                <a:spcPct val="200000"/>
              </a:lnSpc>
              <a:spcBef>
                <a:spcPts val="0"/>
              </a:spcBef>
              <a:spcAft>
                <a:spcPts val="0"/>
              </a:spcAft>
              <a:buSzPts val="1800"/>
              <a:buFont typeface="Avenir"/>
              <a:buChar char="•"/>
            </a:pPr>
            <a:r>
              <a:rPr lang="en-US">
                <a:latin typeface="Avenir"/>
                <a:ea typeface="Avenir"/>
                <a:cs typeface="Avenir"/>
                <a:sym typeface="Avenir"/>
              </a:rPr>
              <a:t>Excessive return of data</a:t>
            </a:r>
            <a:endParaRPr>
              <a:latin typeface="Avenir"/>
              <a:ea typeface="Avenir"/>
              <a:cs typeface="Avenir"/>
              <a:sym typeface="Avenir"/>
            </a:endParaRPr>
          </a:p>
          <a:p>
            <a:pPr marL="457200" lvl="0" indent="-342900" algn="l" rtl="0">
              <a:lnSpc>
                <a:spcPct val="200000"/>
              </a:lnSpc>
              <a:spcBef>
                <a:spcPts val="0"/>
              </a:spcBef>
              <a:spcAft>
                <a:spcPts val="0"/>
              </a:spcAft>
              <a:buSzPts val="1800"/>
              <a:buFont typeface="Avenir"/>
              <a:buChar char="•"/>
            </a:pPr>
            <a:r>
              <a:rPr lang="en-US">
                <a:latin typeface="Avenir"/>
                <a:ea typeface="Avenir"/>
                <a:cs typeface="Avenir"/>
                <a:sym typeface="Avenir"/>
              </a:rPr>
              <a:t>Excessively long line of code</a:t>
            </a:r>
            <a:endParaRPr>
              <a:latin typeface="Avenir"/>
              <a:ea typeface="Avenir"/>
              <a:cs typeface="Avenir"/>
              <a:sym typeface="Avenir"/>
            </a:endParaRPr>
          </a:p>
        </p:txBody>
      </p:sp>
      <p:sp>
        <p:nvSpPr>
          <p:cNvPr id="532" name="Google Shape;532;p82"/>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Method-level smells</a:t>
            </a:r>
            <a:endParaRP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536"/>
        <p:cNvGrpSpPr/>
        <p:nvPr/>
      </p:nvGrpSpPr>
      <p:grpSpPr>
        <a:xfrm>
          <a:off x="0" y="0"/>
          <a:ext cx="0" cy="0"/>
          <a:chOff x="0" y="0"/>
          <a:chExt cx="0" cy="0"/>
        </a:xfrm>
      </p:grpSpPr>
      <p:sp>
        <p:nvSpPr>
          <p:cNvPr id="537" name="Google Shape;537;p83"/>
          <p:cNvSpPr txBox="1">
            <a:spLocks noGrp="1"/>
          </p:cNvSpPr>
          <p:nvPr>
            <p:ph type="title"/>
          </p:nvPr>
        </p:nvSpPr>
        <p:spPr>
          <a:xfrm>
            <a:off x="457200" y="2143054"/>
            <a:ext cx="82296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t>MITIGATING CODE SMELLS</a:t>
            </a:r>
            <a:endParaRP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541"/>
        <p:cNvGrpSpPr/>
        <p:nvPr/>
      </p:nvGrpSpPr>
      <p:grpSpPr>
        <a:xfrm>
          <a:off x="0" y="0"/>
          <a:ext cx="0" cy="0"/>
          <a:chOff x="0" y="0"/>
          <a:chExt cx="0" cy="0"/>
        </a:xfrm>
      </p:grpSpPr>
      <p:sp>
        <p:nvSpPr>
          <p:cNvPr id="542" name="Google Shape;542;p84"/>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US"/>
              <a:t>74</a:t>
            </a:fld>
            <a:endParaRPr/>
          </a:p>
        </p:txBody>
      </p:sp>
      <p:sp>
        <p:nvSpPr>
          <p:cNvPr id="543" name="Google Shape;543;p84"/>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marR="0" lvl="0" indent="-342900" algn="l" rtl="0">
              <a:lnSpc>
                <a:spcPct val="150000"/>
              </a:lnSpc>
              <a:spcBef>
                <a:spcPts val="640"/>
              </a:spcBef>
              <a:spcAft>
                <a:spcPts val="0"/>
              </a:spcAft>
              <a:buClr>
                <a:schemeClr val="dk1"/>
              </a:buClr>
              <a:buSzPts val="1800"/>
              <a:buFont typeface="Avenir"/>
              <a:buChar char="•"/>
            </a:pPr>
            <a:r>
              <a:rPr lang="en-US"/>
              <a:t>Symptom:</a:t>
            </a:r>
            <a:endParaRPr/>
          </a:p>
          <a:p>
            <a:pPr marL="914400" marR="0" lvl="1" indent="-342900" algn="l" rtl="0">
              <a:lnSpc>
                <a:spcPct val="150000"/>
              </a:lnSpc>
              <a:spcBef>
                <a:spcPts val="0"/>
              </a:spcBef>
              <a:spcAft>
                <a:spcPts val="0"/>
              </a:spcAft>
              <a:buSzPts val="1800"/>
              <a:buChar char="–"/>
            </a:pPr>
            <a:r>
              <a:rPr lang="en-US"/>
              <a:t>A method accesses the data of another object more than its own</a:t>
            </a:r>
            <a:endParaRPr/>
          </a:p>
          <a:p>
            <a:pPr marL="457200" marR="0" lvl="0" indent="-342900" algn="l" rtl="0">
              <a:lnSpc>
                <a:spcPct val="150000"/>
              </a:lnSpc>
              <a:spcBef>
                <a:spcPts val="0"/>
              </a:spcBef>
              <a:spcAft>
                <a:spcPts val="0"/>
              </a:spcAft>
              <a:buSzPts val="1800"/>
              <a:buChar char="•"/>
            </a:pPr>
            <a:r>
              <a:rPr lang="en-US"/>
              <a:t>Treatment:</a:t>
            </a:r>
            <a:endParaRPr/>
          </a:p>
          <a:p>
            <a:pPr marL="914400" marR="0" lvl="1" indent="-342900" algn="l" rtl="0">
              <a:lnSpc>
                <a:spcPct val="150000"/>
              </a:lnSpc>
              <a:spcBef>
                <a:spcPts val="0"/>
              </a:spcBef>
              <a:spcAft>
                <a:spcPts val="0"/>
              </a:spcAft>
              <a:buSzPts val="1800"/>
              <a:buChar char="–"/>
            </a:pPr>
            <a:r>
              <a:rPr lang="en-US"/>
              <a:t>If a method clearly should be moved to another place, use </a:t>
            </a:r>
            <a:r>
              <a:rPr lang="en-US" u="sng"/>
              <a:t>Move Method</a:t>
            </a:r>
            <a:endParaRPr u="sng"/>
          </a:p>
          <a:p>
            <a:pPr marL="914400" marR="0" lvl="1" indent="-342900" algn="l" rtl="0">
              <a:lnSpc>
                <a:spcPct val="150000"/>
              </a:lnSpc>
              <a:spcBef>
                <a:spcPts val="0"/>
              </a:spcBef>
              <a:spcAft>
                <a:spcPts val="0"/>
              </a:spcAft>
              <a:buSzPts val="1800"/>
              <a:buChar char="–"/>
            </a:pPr>
            <a:r>
              <a:rPr lang="en-US"/>
              <a:t>If only part of a method accesses the data of another object, use </a:t>
            </a:r>
            <a:r>
              <a:rPr lang="en-US" u="sng"/>
              <a:t>Extract Method</a:t>
            </a:r>
            <a:r>
              <a:rPr lang="en-US"/>
              <a:t> to move the part in question</a:t>
            </a:r>
            <a:endParaRPr/>
          </a:p>
        </p:txBody>
      </p:sp>
      <p:sp>
        <p:nvSpPr>
          <p:cNvPr id="544" name="Google Shape;544;p84"/>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Code Smells: Feature Envy</a:t>
            </a:r>
            <a:endParaRP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Shape 548"/>
        <p:cNvGrpSpPr/>
        <p:nvPr/>
      </p:nvGrpSpPr>
      <p:grpSpPr>
        <a:xfrm>
          <a:off x="0" y="0"/>
          <a:ext cx="0" cy="0"/>
          <a:chOff x="0" y="0"/>
          <a:chExt cx="0" cy="0"/>
        </a:xfrm>
      </p:grpSpPr>
      <p:sp>
        <p:nvSpPr>
          <p:cNvPr id="549" name="Google Shape;549;p85"/>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US"/>
              <a:t>75</a:t>
            </a:fld>
            <a:endParaRPr/>
          </a:p>
        </p:txBody>
      </p:sp>
      <p:sp>
        <p:nvSpPr>
          <p:cNvPr id="550" name="Google Shape;550;p85"/>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marR="0" lvl="0" indent="-342900" algn="l" rtl="0">
              <a:lnSpc>
                <a:spcPct val="150000"/>
              </a:lnSpc>
              <a:spcBef>
                <a:spcPts val="640"/>
              </a:spcBef>
              <a:spcAft>
                <a:spcPts val="0"/>
              </a:spcAft>
              <a:buClr>
                <a:schemeClr val="dk1"/>
              </a:buClr>
              <a:buSzPts val="1800"/>
              <a:buFont typeface="Avenir"/>
              <a:buChar char="•"/>
            </a:pPr>
            <a:r>
              <a:rPr lang="en-US"/>
              <a:t>Symptom:</a:t>
            </a:r>
            <a:endParaRPr/>
          </a:p>
          <a:p>
            <a:pPr marL="914400" marR="0" lvl="1" indent="-342900" algn="l" rtl="0">
              <a:lnSpc>
                <a:spcPct val="150000"/>
              </a:lnSpc>
              <a:spcBef>
                <a:spcPts val="0"/>
              </a:spcBef>
              <a:spcAft>
                <a:spcPts val="0"/>
              </a:spcAft>
              <a:buSzPts val="1800"/>
              <a:buChar char="–"/>
            </a:pPr>
            <a:r>
              <a:rPr lang="en-US"/>
              <a:t>More than three or four parameters for a method</a:t>
            </a:r>
            <a:endParaRPr/>
          </a:p>
          <a:p>
            <a:pPr marL="457200" marR="0" lvl="0" indent="-342900" algn="l" rtl="0">
              <a:lnSpc>
                <a:spcPct val="150000"/>
              </a:lnSpc>
              <a:spcBef>
                <a:spcPts val="0"/>
              </a:spcBef>
              <a:spcAft>
                <a:spcPts val="0"/>
              </a:spcAft>
              <a:buSzPts val="1800"/>
              <a:buChar char="•"/>
            </a:pPr>
            <a:r>
              <a:rPr lang="en-US"/>
              <a:t>Treatment:</a:t>
            </a:r>
            <a:endParaRPr/>
          </a:p>
          <a:p>
            <a:pPr marL="914400" marR="0" lvl="1" indent="-342900" algn="l" rtl="0">
              <a:lnSpc>
                <a:spcPct val="150000"/>
              </a:lnSpc>
              <a:spcBef>
                <a:spcPts val="0"/>
              </a:spcBef>
              <a:spcAft>
                <a:spcPts val="0"/>
              </a:spcAft>
              <a:buSzPts val="1800"/>
              <a:buChar char="–"/>
            </a:pPr>
            <a:r>
              <a:rPr lang="en-US"/>
              <a:t>Instead of passing a group of data received from another object as parameters, pass the object itself to the method</a:t>
            </a:r>
            <a:endParaRPr/>
          </a:p>
          <a:p>
            <a:pPr marL="914400" marR="0" lvl="1" indent="-342900" algn="l" rtl="0">
              <a:lnSpc>
                <a:spcPct val="150000"/>
              </a:lnSpc>
              <a:spcBef>
                <a:spcPts val="0"/>
              </a:spcBef>
              <a:spcAft>
                <a:spcPts val="0"/>
              </a:spcAft>
              <a:buSzPts val="1800"/>
              <a:buChar char="–"/>
            </a:pPr>
            <a:r>
              <a:rPr lang="en-US"/>
              <a:t>If there are several unrelated data elements, sometimes you can merge them into a single parameter object</a:t>
            </a:r>
            <a:endParaRPr/>
          </a:p>
        </p:txBody>
      </p:sp>
      <p:sp>
        <p:nvSpPr>
          <p:cNvPr id="551" name="Google Shape;551;p85"/>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Code Smells: Long Parameter List</a:t>
            </a:r>
            <a:endParaRP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Shape 555"/>
        <p:cNvGrpSpPr/>
        <p:nvPr/>
      </p:nvGrpSpPr>
      <p:grpSpPr>
        <a:xfrm>
          <a:off x="0" y="0"/>
          <a:ext cx="0" cy="0"/>
          <a:chOff x="0" y="0"/>
          <a:chExt cx="0" cy="0"/>
        </a:xfrm>
      </p:grpSpPr>
      <p:sp>
        <p:nvSpPr>
          <p:cNvPr id="556" name="Google Shape;556;p86"/>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US"/>
              <a:t>76</a:t>
            </a:fld>
            <a:endParaRPr/>
          </a:p>
        </p:txBody>
      </p:sp>
      <p:sp>
        <p:nvSpPr>
          <p:cNvPr id="557" name="Google Shape;557;p86"/>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Reference Book on Refactoring</a:t>
            </a:r>
            <a:endParaRPr/>
          </a:p>
        </p:txBody>
      </p:sp>
      <p:pic>
        <p:nvPicPr>
          <p:cNvPr id="558" name="Google Shape;558;p86"/>
          <p:cNvPicPr preferRelativeResize="0"/>
          <p:nvPr/>
        </p:nvPicPr>
        <p:blipFill>
          <a:blip r:embed="rId3">
            <a:alphaModFix/>
          </a:blip>
          <a:stretch>
            <a:fillRect/>
          </a:stretch>
        </p:blipFill>
        <p:spPr>
          <a:xfrm>
            <a:off x="3068987" y="901676"/>
            <a:ext cx="3006024" cy="3937024"/>
          </a:xfrm>
          <a:prstGeom prst="rect">
            <a:avLst/>
          </a:prstGeom>
          <a:noFill/>
          <a:ln>
            <a:noFill/>
          </a:ln>
        </p:spPr>
      </p:pic>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Shape 562"/>
        <p:cNvGrpSpPr/>
        <p:nvPr/>
      </p:nvGrpSpPr>
      <p:grpSpPr>
        <a:xfrm>
          <a:off x="0" y="0"/>
          <a:ext cx="0" cy="0"/>
          <a:chOff x="0" y="0"/>
          <a:chExt cx="0" cy="0"/>
        </a:xfrm>
      </p:grpSpPr>
      <p:sp>
        <p:nvSpPr>
          <p:cNvPr id="563" name="Google Shape;563;p87"/>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US" sz="3600">
                <a:solidFill>
                  <a:schemeClr val="dk1"/>
                </a:solidFill>
              </a:rPr>
              <a:t>Refactor smelly code -  Using TDD concepts</a:t>
            </a:r>
            <a:endParaRPr/>
          </a:p>
        </p:txBody>
      </p:sp>
      <p:sp>
        <p:nvSpPr>
          <p:cNvPr id="564" name="Google Shape;564;p87"/>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77</a:t>
            </a:fld>
            <a:endParaRPr/>
          </a:p>
        </p:txBody>
      </p:sp>
      <p:sp>
        <p:nvSpPr>
          <p:cNvPr id="565" name="Google Shape;565;p87"/>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lvl="0" indent="-342900" algn="l" rtl="0">
              <a:spcBef>
                <a:spcPts val="640"/>
              </a:spcBef>
              <a:spcAft>
                <a:spcPts val="0"/>
              </a:spcAft>
              <a:buSzPts val="1800"/>
              <a:buFont typeface="Avenir"/>
              <a:buChar char="•"/>
            </a:pPr>
            <a:r>
              <a:rPr lang="en-US">
                <a:latin typeface="Avenir"/>
                <a:ea typeface="Avenir"/>
                <a:cs typeface="Avenir"/>
                <a:sym typeface="Avenir"/>
              </a:rPr>
              <a:t>asdf</a:t>
            </a:r>
            <a:endParaRPr>
              <a:latin typeface="Avenir"/>
              <a:ea typeface="Avenir"/>
              <a:cs typeface="Avenir"/>
              <a:sym typeface="Avenir"/>
            </a:endParaRP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Shape 569"/>
        <p:cNvGrpSpPr/>
        <p:nvPr/>
      </p:nvGrpSpPr>
      <p:grpSpPr>
        <a:xfrm>
          <a:off x="0" y="0"/>
          <a:ext cx="0" cy="0"/>
          <a:chOff x="0" y="0"/>
          <a:chExt cx="0" cy="0"/>
        </a:xfrm>
      </p:grpSpPr>
      <p:sp>
        <p:nvSpPr>
          <p:cNvPr id="570" name="Google Shape;570;p88"/>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US"/>
              <a:t>78</a:t>
            </a:fld>
            <a:endParaRPr/>
          </a:p>
        </p:txBody>
      </p:sp>
      <p:sp>
        <p:nvSpPr>
          <p:cNvPr id="571" name="Google Shape;571;p88"/>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marR="0" lvl="0" indent="-342900" algn="l" rtl="0">
              <a:lnSpc>
                <a:spcPct val="150000"/>
              </a:lnSpc>
              <a:spcBef>
                <a:spcPts val="640"/>
              </a:spcBef>
              <a:spcAft>
                <a:spcPts val="0"/>
              </a:spcAft>
              <a:buSzPts val="1800"/>
              <a:buChar char="•"/>
            </a:pPr>
            <a:r>
              <a:rPr lang="en-US"/>
              <a:t>Don’t refactor and change behavior simultaneously</a:t>
            </a:r>
            <a:endParaRPr/>
          </a:p>
          <a:p>
            <a:pPr marL="457200" marR="0" lvl="0" indent="-342900" algn="l" rtl="0">
              <a:lnSpc>
                <a:spcPct val="150000"/>
              </a:lnSpc>
              <a:spcBef>
                <a:spcPts val="0"/>
              </a:spcBef>
              <a:spcAft>
                <a:spcPts val="0"/>
              </a:spcAft>
              <a:buSzPts val="1800"/>
              <a:buChar char="•"/>
            </a:pPr>
            <a:r>
              <a:rPr lang="en-US"/>
              <a:t>Always run tests</a:t>
            </a:r>
            <a:endParaRPr/>
          </a:p>
          <a:p>
            <a:pPr marL="914400" marR="0" lvl="1" indent="-342900" algn="l" rtl="0">
              <a:lnSpc>
                <a:spcPct val="150000"/>
              </a:lnSpc>
              <a:spcBef>
                <a:spcPts val="0"/>
              </a:spcBef>
              <a:spcAft>
                <a:spcPts val="0"/>
              </a:spcAft>
              <a:buSzPts val="1800"/>
              <a:buChar char="–"/>
            </a:pPr>
            <a:r>
              <a:rPr lang="en-US"/>
              <a:t>If tests aren’t available, take only safe proven steps</a:t>
            </a:r>
            <a:endParaRPr/>
          </a:p>
          <a:p>
            <a:pPr marL="457200" marR="0" lvl="0" indent="-342900" algn="l" rtl="0">
              <a:lnSpc>
                <a:spcPct val="150000"/>
              </a:lnSpc>
              <a:spcBef>
                <a:spcPts val="0"/>
              </a:spcBef>
              <a:spcAft>
                <a:spcPts val="0"/>
              </a:spcAft>
              <a:buSzPts val="1800"/>
              <a:buChar char="•"/>
            </a:pPr>
            <a:r>
              <a:rPr lang="en-US"/>
              <a:t>Never skip the third leg of the TDD cycle</a:t>
            </a:r>
            <a:endParaRPr/>
          </a:p>
          <a:p>
            <a:pPr marL="914400" marR="0" lvl="1" indent="-342900" algn="l" rtl="0">
              <a:lnSpc>
                <a:spcPct val="150000"/>
              </a:lnSpc>
              <a:spcBef>
                <a:spcPts val="0"/>
              </a:spcBef>
              <a:spcAft>
                <a:spcPts val="0"/>
              </a:spcAft>
              <a:buSzPts val="1800"/>
              <a:buChar char="–"/>
            </a:pPr>
            <a:r>
              <a:rPr lang="en-US"/>
              <a:t>Avoid having to ask permission</a:t>
            </a:r>
            <a:endParaRPr/>
          </a:p>
          <a:p>
            <a:pPr marL="914400" marR="0" lvl="1" indent="-342900" algn="l" rtl="0">
              <a:lnSpc>
                <a:spcPct val="150000"/>
              </a:lnSpc>
              <a:spcBef>
                <a:spcPts val="0"/>
              </a:spcBef>
              <a:spcAft>
                <a:spcPts val="0"/>
              </a:spcAft>
              <a:buSzPts val="1800"/>
              <a:buChar char="–"/>
            </a:pPr>
            <a:r>
              <a:rPr lang="en-US"/>
              <a:t>Refactoring is part of your development process</a:t>
            </a:r>
            <a:endParaRPr/>
          </a:p>
        </p:txBody>
      </p:sp>
      <p:sp>
        <p:nvSpPr>
          <p:cNvPr id="572" name="Google Shape;572;p88"/>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Refactoring Tips</a:t>
            </a:r>
            <a:endParaRP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Shape 576"/>
        <p:cNvGrpSpPr/>
        <p:nvPr/>
      </p:nvGrpSpPr>
      <p:grpSpPr>
        <a:xfrm>
          <a:off x="0" y="0"/>
          <a:ext cx="0" cy="0"/>
          <a:chOff x="0" y="0"/>
          <a:chExt cx="0" cy="0"/>
        </a:xfrm>
      </p:grpSpPr>
      <p:sp>
        <p:nvSpPr>
          <p:cNvPr id="577" name="Google Shape;577;p89"/>
          <p:cNvSpPr txBox="1">
            <a:spLocks noGrp="1"/>
          </p:cNvSpPr>
          <p:nvPr>
            <p:ph type="title"/>
          </p:nvPr>
        </p:nvSpPr>
        <p:spPr>
          <a:xfrm>
            <a:off x="457200" y="2143054"/>
            <a:ext cx="82296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t>LET’S REVIEW</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8"/>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8</a:t>
            </a:fld>
            <a:endParaRPr/>
          </a:p>
        </p:txBody>
      </p:sp>
      <p:sp>
        <p:nvSpPr>
          <p:cNvPr id="95" name="Google Shape;95;p18"/>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0"/>
              </a:spcBef>
              <a:spcAft>
                <a:spcPts val="0"/>
              </a:spcAft>
              <a:buClr>
                <a:srgbClr val="3F3F3F"/>
              </a:buClr>
              <a:buSzPts val="1800"/>
              <a:buChar char="•"/>
            </a:pPr>
            <a:r>
              <a:rPr lang="en-US">
                <a:solidFill>
                  <a:srgbClr val="3F3F3F"/>
                </a:solidFill>
              </a:rPr>
              <a:t>Simple, high-feedback incremental coding technique</a:t>
            </a:r>
            <a:endParaRPr>
              <a:solidFill>
                <a:srgbClr val="3F3F3F"/>
              </a:solidFill>
            </a:endParaRPr>
          </a:p>
          <a:p>
            <a:pPr marL="914400" lvl="1" indent="-342900" algn="l" rtl="0">
              <a:lnSpc>
                <a:spcPct val="150000"/>
              </a:lnSpc>
              <a:spcBef>
                <a:spcPts val="0"/>
              </a:spcBef>
              <a:spcAft>
                <a:spcPts val="0"/>
              </a:spcAft>
              <a:buClr>
                <a:srgbClr val="3F3F3F"/>
              </a:buClr>
              <a:buSzPts val="1800"/>
              <a:buChar char="–"/>
            </a:pPr>
            <a:r>
              <a:rPr lang="en-US">
                <a:solidFill>
                  <a:srgbClr val="3F3F3F"/>
                </a:solidFill>
              </a:rPr>
              <a:t>Write tests as specs, prior to code</a:t>
            </a:r>
            <a:endParaRPr>
              <a:solidFill>
                <a:srgbClr val="3F3F3F"/>
              </a:solidFill>
            </a:endParaRPr>
          </a:p>
          <a:p>
            <a:pPr marL="914400" lvl="1" indent="-342900" algn="l" rtl="0">
              <a:lnSpc>
                <a:spcPct val="150000"/>
              </a:lnSpc>
              <a:spcBef>
                <a:spcPts val="0"/>
              </a:spcBef>
              <a:spcAft>
                <a:spcPts val="0"/>
              </a:spcAft>
              <a:buClr>
                <a:srgbClr val="3F3F3F"/>
              </a:buClr>
              <a:buSzPts val="1800"/>
              <a:buChar char="–"/>
            </a:pPr>
            <a:r>
              <a:rPr lang="en-US">
                <a:solidFill>
                  <a:srgbClr val="3F3F3F"/>
                </a:solidFill>
              </a:rPr>
              <a:t>Immediate feedback from Test Runner</a:t>
            </a:r>
            <a:endParaRPr>
              <a:solidFill>
                <a:srgbClr val="3F3F3F"/>
              </a:solidFill>
            </a:endParaRPr>
          </a:p>
          <a:p>
            <a:pPr marL="457200" lvl="0" indent="-342900" algn="l" rtl="0">
              <a:lnSpc>
                <a:spcPct val="150000"/>
              </a:lnSpc>
              <a:spcBef>
                <a:spcPts val="0"/>
              </a:spcBef>
              <a:spcAft>
                <a:spcPts val="0"/>
              </a:spcAft>
              <a:buClr>
                <a:srgbClr val="3F3F3F"/>
              </a:buClr>
              <a:buSzPts val="1800"/>
              <a:buChar char="•"/>
            </a:pPr>
            <a:r>
              <a:rPr lang="en-US">
                <a:solidFill>
                  <a:srgbClr val="3F3F3F"/>
                </a:solidFill>
              </a:rPr>
              <a:t>Core of the cycle:</a:t>
            </a:r>
            <a:endParaRPr>
              <a:solidFill>
                <a:srgbClr val="3F3F3F"/>
              </a:solidFill>
            </a:endParaRPr>
          </a:p>
          <a:p>
            <a:pPr marL="914400" lvl="1" indent="-342900" algn="l" rtl="0">
              <a:lnSpc>
                <a:spcPct val="150000"/>
              </a:lnSpc>
              <a:spcBef>
                <a:spcPts val="0"/>
              </a:spcBef>
              <a:spcAft>
                <a:spcPts val="0"/>
              </a:spcAft>
              <a:buClr>
                <a:srgbClr val="3F3F3F"/>
              </a:buClr>
              <a:buSzPts val="1800"/>
              <a:buChar char="–"/>
            </a:pPr>
            <a:r>
              <a:rPr lang="en-US">
                <a:solidFill>
                  <a:srgbClr val="3F3F3F"/>
                </a:solidFill>
              </a:rPr>
              <a:t>Write a test</a:t>
            </a:r>
            <a:endParaRPr>
              <a:solidFill>
                <a:srgbClr val="3F3F3F"/>
              </a:solidFill>
            </a:endParaRPr>
          </a:p>
          <a:p>
            <a:pPr marL="914400" lvl="1" indent="-342900" algn="l" rtl="0">
              <a:lnSpc>
                <a:spcPct val="150000"/>
              </a:lnSpc>
              <a:spcBef>
                <a:spcPts val="0"/>
              </a:spcBef>
              <a:spcAft>
                <a:spcPts val="0"/>
              </a:spcAft>
              <a:buClr>
                <a:srgbClr val="3F3F3F"/>
              </a:buClr>
              <a:buSzPts val="1800"/>
              <a:buChar char="–"/>
            </a:pPr>
            <a:r>
              <a:rPr lang="en-US">
                <a:solidFill>
                  <a:srgbClr val="3F3F3F"/>
                </a:solidFill>
              </a:rPr>
              <a:t>Write the code to make the test pass</a:t>
            </a:r>
            <a:endParaRPr>
              <a:solidFill>
                <a:srgbClr val="3F3F3F"/>
              </a:solidFill>
            </a:endParaRPr>
          </a:p>
          <a:p>
            <a:pPr marL="914400" lvl="1" indent="-342900" algn="l" rtl="0">
              <a:lnSpc>
                <a:spcPct val="150000"/>
              </a:lnSpc>
              <a:spcBef>
                <a:spcPts val="0"/>
              </a:spcBef>
              <a:spcAft>
                <a:spcPts val="0"/>
              </a:spcAft>
              <a:buClr>
                <a:srgbClr val="3F3F3F"/>
              </a:buClr>
              <a:buSzPts val="1800"/>
              <a:buChar char="–"/>
            </a:pPr>
            <a:r>
              <a:rPr lang="en-US">
                <a:solidFill>
                  <a:srgbClr val="3F3F3F"/>
                </a:solidFill>
              </a:rPr>
              <a:t>Refactor</a:t>
            </a:r>
            <a:endParaRPr>
              <a:solidFill>
                <a:srgbClr val="3F3F3F"/>
              </a:solidFill>
            </a:endParaRPr>
          </a:p>
        </p:txBody>
      </p:sp>
      <p:sp>
        <p:nvSpPr>
          <p:cNvPr id="96" name="Google Shape;96;p18"/>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What is Test Driven Development?</a:t>
            </a:r>
            <a:endParaRPr/>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Shape 581"/>
        <p:cNvGrpSpPr/>
        <p:nvPr/>
      </p:nvGrpSpPr>
      <p:grpSpPr>
        <a:xfrm>
          <a:off x="0" y="0"/>
          <a:ext cx="0" cy="0"/>
          <a:chOff x="0" y="0"/>
          <a:chExt cx="0" cy="0"/>
        </a:xfrm>
      </p:grpSpPr>
      <p:sp>
        <p:nvSpPr>
          <p:cNvPr id="582" name="Google Shape;582;p90"/>
          <p:cNvSpPr txBox="1">
            <a:spLocks noGrp="1"/>
          </p:cNvSpPr>
          <p:nvPr>
            <p:ph type="title"/>
          </p:nvPr>
        </p:nvSpPr>
        <p:spPr>
          <a:xfrm>
            <a:off x="457200" y="2143054"/>
            <a:ext cx="82296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t>DAY 1 - WRAP UP</a:t>
            </a:r>
            <a:endParaRPr/>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show="0">
  <p:cSld>
    <p:spTree>
      <p:nvGrpSpPr>
        <p:cNvPr id="1" name="Shape 586"/>
        <p:cNvGrpSpPr/>
        <p:nvPr/>
      </p:nvGrpSpPr>
      <p:grpSpPr>
        <a:xfrm>
          <a:off x="0" y="0"/>
          <a:ext cx="0" cy="0"/>
          <a:chOff x="0" y="0"/>
          <a:chExt cx="0" cy="0"/>
        </a:xfrm>
      </p:grpSpPr>
      <p:sp>
        <p:nvSpPr>
          <p:cNvPr id="587" name="Google Shape;587;p91"/>
          <p:cNvSpPr txBox="1">
            <a:spLocks noGrp="1"/>
          </p:cNvSpPr>
          <p:nvPr>
            <p:ph type="title"/>
          </p:nvPr>
        </p:nvSpPr>
        <p:spPr>
          <a:xfrm>
            <a:off x="457200" y="2143054"/>
            <a:ext cx="82296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t>DAY 2</a:t>
            </a:r>
            <a:endParaRPr/>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Shape 591"/>
        <p:cNvGrpSpPr/>
        <p:nvPr/>
      </p:nvGrpSpPr>
      <p:grpSpPr>
        <a:xfrm>
          <a:off x="0" y="0"/>
          <a:ext cx="0" cy="0"/>
          <a:chOff x="0" y="0"/>
          <a:chExt cx="0" cy="0"/>
        </a:xfrm>
      </p:grpSpPr>
      <p:sp>
        <p:nvSpPr>
          <p:cNvPr id="592" name="Google Shape;592;p92"/>
          <p:cNvSpPr txBox="1">
            <a:spLocks noGrp="1"/>
          </p:cNvSpPr>
          <p:nvPr>
            <p:ph type="title"/>
          </p:nvPr>
        </p:nvSpPr>
        <p:spPr>
          <a:xfrm>
            <a:off x="457200" y="2143054"/>
            <a:ext cx="82296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t>DAY 1 - RECAP</a:t>
            </a:r>
            <a:endParaRPr/>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Shape 596"/>
        <p:cNvGrpSpPr/>
        <p:nvPr/>
      </p:nvGrpSpPr>
      <p:grpSpPr>
        <a:xfrm>
          <a:off x="0" y="0"/>
          <a:ext cx="0" cy="0"/>
          <a:chOff x="0" y="0"/>
          <a:chExt cx="0" cy="0"/>
        </a:xfrm>
      </p:grpSpPr>
      <p:sp>
        <p:nvSpPr>
          <p:cNvPr id="597" name="Google Shape;597;p93"/>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US"/>
              <a:t>83</a:t>
            </a:fld>
            <a:endParaRPr/>
          </a:p>
        </p:txBody>
      </p:sp>
      <p:sp>
        <p:nvSpPr>
          <p:cNvPr id="598" name="Google Shape;598;p93"/>
          <p:cNvSpPr txBox="1">
            <a:spLocks noGrp="1"/>
          </p:cNvSpPr>
          <p:nvPr>
            <p:ph type="body" idx="1"/>
          </p:nvPr>
        </p:nvSpPr>
        <p:spPr>
          <a:xfrm>
            <a:off x="457200" y="1014300"/>
            <a:ext cx="7888800" cy="32001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640"/>
              </a:spcBef>
              <a:spcAft>
                <a:spcPts val="0"/>
              </a:spcAft>
              <a:buSzPts val="1800"/>
              <a:buFont typeface="Avenir"/>
              <a:buChar char="•"/>
            </a:pPr>
            <a:r>
              <a:rPr lang="en-US"/>
              <a:t>The thing we’re currently writing Unit Tests for</a:t>
            </a:r>
            <a:endParaRPr/>
          </a:p>
          <a:p>
            <a:pPr marL="457200" lvl="0" indent="-342900" algn="l" rtl="0">
              <a:lnSpc>
                <a:spcPct val="150000"/>
              </a:lnSpc>
              <a:spcBef>
                <a:spcPts val="0"/>
              </a:spcBef>
              <a:spcAft>
                <a:spcPts val="0"/>
              </a:spcAft>
              <a:buSzPts val="1800"/>
              <a:buChar char="•"/>
            </a:pPr>
            <a:r>
              <a:rPr lang="en-US"/>
              <a:t>Can have 1 or more dependencies (Fowler calls them “collaborators”)</a:t>
            </a:r>
            <a:endParaRPr/>
          </a:p>
        </p:txBody>
      </p:sp>
      <p:sp>
        <p:nvSpPr>
          <p:cNvPr id="599" name="Google Shape;599;p93"/>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SUT – System Under Test</a:t>
            </a:r>
            <a:endParaRPr/>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Shape 603"/>
        <p:cNvGrpSpPr/>
        <p:nvPr/>
      </p:nvGrpSpPr>
      <p:grpSpPr>
        <a:xfrm>
          <a:off x="0" y="0"/>
          <a:ext cx="0" cy="0"/>
          <a:chOff x="0" y="0"/>
          <a:chExt cx="0" cy="0"/>
        </a:xfrm>
      </p:grpSpPr>
      <p:sp>
        <p:nvSpPr>
          <p:cNvPr id="604" name="Google Shape;604;p94"/>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84</a:t>
            </a:fld>
            <a:endParaRPr/>
          </a:p>
        </p:txBody>
      </p:sp>
      <p:sp>
        <p:nvSpPr>
          <p:cNvPr id="605" name="Google Shape;605;p94"/>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640"/>
              </a:spcBef>
              <a:spcAft>
                <a:spcPts val="0"/>
              </a:spcAft>
              <a:buSzPts val="1800"/>
              <a:buChar char="•"/>
            </a:pPr>
            <a:r>
              <a:rPr lang="en-US"/>
              <a:t>You want to isolate the SUT as much as possible!</a:t>
            </a:r>
            <a:endParaRPr/>
          </a:p>
          <a:p>
            <a:pPr marL="457200" lvl="0" indent="-342900" algn="l" rtl="0">
              <a:lnSpc>
                <a:spcPct val="150000"/>
              </a:lnSpc>
              <a:spcBef>
                <a:spcPts val="0"/>
              </a:spcBef>
              <a:spcAft>
                <a:spcPts val="0"/>
              </a:spcAft>
              <a:buSzPts val="1800"/>
              <a:buChar char="•"/>
            </a:pPr>
            <a:r>
              <a:rPr lang="en-US"/>
              <a:t>Building an entire app object graph just for Unit Testing is not practical</a:t>
            </a:r>
            <a:endParaRPr/>
          </a:p>
          <a:p>
            <a:pPr marL="457200" lvl="0" indent="-342900" algn="l" rtl="0">
              <a:lnSpc>
                <a:spcPct val="150000"/>
              </a:lnSpc>
              <a:spcBef>
                <a:spcPts val="0"/>
              </a:spcBef>
              <a:spcAft>
                <a:spcPts val="0"/>
              </a:spcAft>
              <a:buSzPts val="1800"/>
              <a:buChar char="•"/>
            </a:pPr>
            <a:r>
              <a:rPr lang="en-US"/>
              <a:t>Databases should never be a part of a Unit Test!</a:t>
            </a:r>
            <a:endParaRPr/>
          </a:p>
          <a:p>
            <a:pPr marL="457200" lvl="0" indent="-342900" algn="l" rtl="0">
              <a:lnSpc>
                <a:spcPct val="150000"/>
              </a:lnSpc>
              <a:spcBef>
                <a:spcPts val="0"/>
              </a:spcBef>
              <a:spcAft>
                <a:spcPts val="0"/>
              </a:spcAft>
              <a:buSzPts val="1800"/>
              <a:buChar char="•"/>
            </a:pPr>
            <a:r>
              <a:rPr lang="en-US"/>
              <a:t>Loose Coupling Saves Lives!</a:t>
            </a:r>
            <a:endParaRPr/>
          </a:p>
        </p:txBody>
      </p:sp>
      <p:sp>
        <p:nvSpPr>
          <p:cNvPr id="606" name="Google Shape;606;p94"/>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Dependencies, Decoupled...</a:t>
            </a:r>
            <a:endParaRPr/>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Shape 610"/>
        <p:cNvGrpSpPr/>
        <p:nvPr/>
      </p:nvGrpSpPr>
      <p:grpSpPr>
        <a:xfrm>
          <a:off x="0" y="0"/>
          <a:ext cx="0" cy="0"/>
          <a:chOff x="0" y="0"/>
          <a:chExt cx="0" cy="0"/>
        </a:xfrm>
      </p:grpSpPr>
      <p:sp>
        <p:nvSpPr>
          <p:cNvPr id="611" name="Google Shape;611;p95"/>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85</a:t>
            </a:fld>
            <a:endParaRPr/>
          </a:p>
        </p:txBody>
      </p:sp>
      <p:sp>
        <p:nvSpPr>
          <p:cNvPr id="612" name="Google Shape;612;p95"/>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640"/>
              </a:spcBef>
              <a:spcAft>
                <a:spcPts val="0"/>
              </a:spcAft>
              <a:buSzPts val="1800"/>
              <a:buFont typeface="Avenir"/>
              <a:buChar char="•"/>
            </a:pPr>
            <a:r>
              <a:rPr lang="en-US"/>
              <a:t>All the same thing: objects that simulate the behavior of real objects</a:t>
            </a:r>
            <a:endParaRPr/>
          </a:p>
          <a:p>
            <a:pPr marL="457200" lvl="0" indent="-342900" algn="l" rtl="0">
              <a:lnSpc>
                <a:spcPct val="150000"/>
              </a:lnSpc>
              <a:spcBef>
                <a:spcPts val="0"/>
              </a:spcBef>
              <a:spcAft>
                <a:spcPts val="0"/>
              </a:spcAft>
              <a:buSzPts val="1800"/>
              <a:buChar char="•"/>
            </a:pPr>
            <a:r>
              <a:rPr lang="en-US"/>
              <a:t>This is how we decouple the “collaborators” from the SUT</a:t>
            </a:r>
            <a:endParaRPr/>
          </a:p>
          <a:p>
            <a:pPr marL="457200" lvl="0" indent="-342900" algn="l" rtl="0">
              <a:lnSpc>
                <a:spcPct val="150000"/>
              </a:lnSpc>
              <a:spcBef>
                <a:spcPts val="0"/>
              </a:spcBef>
              <a:spcAft>
                <a:spcPts val="0"/>
              </a:spcAft>
              <a:buSzPts val="1800"/>
              <a:buChar char="•"/>
            </a:pPr>
            <a:r>
              <a:rPr lang="en-US"/>
              <a:t>Allows us to go beyond simply verifying just the state of the SUT</a:t>
            </a:r>
            <a:endParaRPr/>
          </a:p>
          <a:p>
            <a:pPr marL="457200" lvl="0" indent="-342900" algn="l" rtl="0">
              <a:lnSpc>
                <a:spcPct val="150000"/>
              </a:lnSpc>
              <a:spcBef>
                <a:spcPts val="0"/>
              </a:spcBef>
              <a:spcAft>
                <a:spcPts val="0"/>
              </a:spcAft>
              <a:buSzPts val="1800"/>
              <a:buChar char="•"/>
            </a:pPr>
            <a:r>
              <a:rPr lang="en-US"/>
              <a:t>Opens the door to let us verify the behavior of the SUT</a:t>
            </a:r>
            <a:endParaRPr/>
          </a:p>
        </p:txBody>
      </p:sp>
      <p:sp>
        <p:nvSpPr>
          <p:cNvPr id="613" name="Google Shape;613;p95"/>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Mocks and Fakes and Stubs, Oh My!</a:t>
            </a:r>
            <a:endParaRPr/>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Shape 617"/>
        <p:cNvGrpSpPr/>
        <p:nvPr/>
      </p:nvGrpSpPr>
      <p:grpSpPr>
        <a:xfrm>
          <a:off x="0" y="0"/>
          <a:ext cx="0" cy="0"/>
          <a:chOff x="0" y="0"/>
          <a:chExt cx="0" cy="0"/>
        </a:xfrm>
      </p:grpSpPr>
      <p:sp>
        <p:nvSpPr>
          <p:cNvPr id="618" name="Google Shape;618;p96"/>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86</a:t>
            </a:fld>
            <a:endParaRPr/>
          </a:p>
        </p:txBody>
      </p:sp>
      <p:sp>
        <p:nvSpPr>
          <p:cNvPr id="619" name="Google Shape;619;p96"/>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640"/>
              </a:spcBef>
              <a:spcAft>
                <a:spcPts val="0"/>
              </a:spcAft>
              <a:buSzPts val="1800"/>
              <a:buChar char="•"/>
            </a:pPr>
            <a:r>
              <a:rPr lang="en-US"/>
              <a:t>Welcome to a controversial topic!</a:t>
            </a:r>
            <a:endParaRPr/>
          </a:p>
          <a:p>
            <a:pPr marL="457200" lvl="0" indent="-342900" algn="l" rtl="0">
              <a:lnSpc>
                <a:spcPct val="150000"/>
              </a:lnSpc>
              <a:spcBef>
                <a:spcPts val="0"/>
              </a:spcBef>
              <a:spcAft>
                <a:spcPts val="0"/>
              </a:spcAft>
              <a:buSzPts val="1800"/>
              <a:buChar char="•"/>
            </a:pPr>
            <a:r>
              <a:rPr lang="en-US"/>
              <a:t>Stubs can be thought of having minimalistic behavior – just enough to allow the object under test to execute the test</a:t>
            </a:r>
            <a:endParaRPr/>
          </a:p>
          <a:p>
            <a:pPr marL="457200" lvl="0" indent="-342900" algn="l" rtl="0">
              <a:lnSpc>
                <a:spcPct val="150000"/>
              </a:lnSpc>
              <a:spcBef>
                <a:spcPts val="0"/>
              </a:spcBef>
              <a:spcAft>
                <a:spcPts val="0"/>
              </a:spcAft>
              <a:buSzPts val="1800"/>
              <a:buChar char="•"/>
            </a:pPr>
            <a:r>
              <a:rPr lang="en-US"/>
              <a:t>A Mock is like a “smart” Stub in that the test will also verify that the object under test calls the mock as expected</a:t>
            </a:r>
            <a:endParaRPr/>
          </a:p>
          <a:p>
            <a:pPr marL="457200" lvl="0" indent="-342900" algn="l" rtl="0">
              <a:lnSpc>
                <a:spcPct val="150000"/>
              </a:lnSpc>
              <a:spcBef>
                <a:spcPts val="0"/>
              </a:spcBef>
              <a:spcAft>
                <a:spcPts val="0"/>
              </a:spcAft>
              <a:buSzPts val="1800"/>
              <a:buChar char="•"/>
            </a:pPr>
            <a:r>
              <a:rPr lang="en-US"/>
              <a:t>A Fake has business behavior. You can drive a fake to behave in different ways by giving it different data</a:t>
            </a:r>
            <a:endParaRPr/>
          </a:p>
        </p:txBody>
      </p:sp>
      <p:sp>
        <p:nvSpPr>
          <p:cNvPr id="620" name="Google Shape;620;p96"/>
          <p:cNvSpPr txBox="1">
            <a:spLocks noGrp="1"/>
          </p:cNvSpPr>
          <p:nvPr>
            <p:ph type="title"/>
          </p:nvPr>
        </p:nvSpPr>
        <p:spPr>
          <a:xfrm>
            <a:off x="457200" y="205975"/>
            <a:ext cx="83493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Mocks vs Stubs vs Fakes – Wha'choo talkin' 'bout, Willis?</a:t>
            </a:r>
            <a:endParaRPr/>
          </a:p>
        </p:txBody>
      </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Shape 624"/>
        <p:cNvGrpSpPr/>
        <p:nvPr/>
      </p:nvGrpSpPr>
      <p:grpSpPr>
        <a:xfrm>
          <a:off x="0" y="0"/>
          <a:ext cx="0" cy="0"/>
          <a:chOff x="0" y="0"/>
          <a:chExt cx="0" cy="0"/>
        </a:xfrm>
      </p:grpSpPr>
      <p:sp>
        <p:nvSpPr>
          <p:cNvPr id="625" name="Google Shape;625;p97"/>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87</a:t>
            </a:fld>
            <a:endParaRPr/>
          </a:p>
        </p:txBody>
      </p:sp>
      <p:sp>
        <p:nvSpPr>
          <p:cNvPr id="626" name="Google Shape;626;p97"/>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640"/>
              </a:spcBef>
              <a:spcAft>
                <a:spcPts val="0"/>
              </a:spcAft>
              <a:buSzPts val="1800"/>
              <a:buFont typeface="Avenir"/>
              <a:buChar char="•"/>
            </a:pPr>
            <a:r>
              <a:rPr lang="en-US"/>
              <a:t>Most languages have a mocking framework available to use</a:t>
            </a:r>
            <a:endParaRPr/>
          </a:p>
          <a:p>
            <a:pPr marL="457200" lvl="0" indent="-342900" algn="l" rtl="0">
              <a:lnSpc>
                <a:spcPct val="150000"/>
              </a:lnSpc>
              <a:spcBef>
                <a:spcPts val="0"/>
              </a:spcBef>
              <a:spcAft>
                <a:spcPts val="0"/>
              </a:spcAft>
              <a:buSzPts val="1800"/>
              <a:buChar char="•"/>
            </a:pPr>
            <a:r>
              <a:rPr lang="en-US"/>
              <a:t>Mocks and Stubs are easily created with a mocking framework</a:t>
            </a:r>
            <a:endParaRPr/>
          </a:p>
          <a:p>
            <a:pPr marL="457200" lvl="0" indent="-342900" algn="l" rtl="0">
              <a:lnSpc>
                <a:spcPct val="150000"/>
              </a:lnSpc>
              <a:spcBef>
                <a:spcPts val="0"/>
              </a:spcBef>
              <a:spcAft>
                <a:spcPts val="0"/>
              </a:spcAft>
              <a:buSzPts val="1800"/>
              <a:buChar char="•"/>
            </a:pPr>
            <a:r>
              <a:rPr lang="en-US"/>
              <a:t>A Fake is usually easier to code by hand, but can still be done with a mocking framework</a:t>
            </a:r>
            <a:endParaRPr/>
          </a:p>
        </p:txBody>
      </p:sp>
      <p:sp>
        <p:nvSpPr>
          <p:cNvPr id="627" name="Google Shape;627;p97"/>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Mocks – How to use them</a:t>
            </a:r>
            <a:endParaRPr/>
          </a:p>
        </p:txBody>
      </p: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Shape 631"/>
        <p:cNvGrpSpPr/>
        <p:nvPr/>
      </p:nvGrpSpPr>
      <p:grpSpPr>
        <a:xfrm>
          <a:off x="0" y="0"/>
          <a:ext cx="0" cy="0"/>
          <a:chOff x="0" y="0"/>
          <a:chExt cx="0" cy="0"/>
        </a:xfrm>
      </p:grpSpPr>
      <p:sp>
        <p:nvSpPr>
          <p:cNvPr id="632" name="Google Shape;632;p98"/>
          <p:cNvSpPr txBox="1">
            <a:spLocks noGrp="1"/>
          </p:cNvSpPr>
          <p:nvPr>
            <p:ph type="sldNum" idx="12"/>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88</a:t>
            </a:fld>
            <a:endParaRPr/>
          </a:p>
        </p:txBody>
      </p:sp>
      <p:sp>
        <p:nvSpPr>
          <p:cNvPr id="633" name="Google Shape;633;p98"/>
          <p:cNvSpPr txBox="1">
            <a:spLocks noGrp="1"/>
          </p:cNvSpPr>
          <p:nvPr>
            <p:ph type="body" idx="1"/>
          </p:nvPr>
        </p:nvSpPr>
        <p:spPr>
          <a:xfrm>
            <a:off x="457200" y="901675"/>
            <a:ext cx="7729800" cy="3312600"/>
          </a:xfrm>
          <a:prstGeom prst="rect">
            <a:avLst/>
          </a:prstGeom>
        </p:spPr>
        <p:txBody>
          <a:bodyPr spcFirstLastPara="1" wrap="square" lIns="91425" tIns="91425" rIns="91425" bIns="91425" anchor="t" anchorCtr="0">
            <a:noAutofit/>
          </a:bodyPr>
          <a:lstStyle/>
          <a:p>
            <a:pPr marL="0" lvl="0" indent="0" algn="l" rtl="0">
              <a:lnSpc>
                <a:spcPct val="100000"/>
              </a:lnSpc>
              <a:spcBef>
                <a:spcPts val="640"/>
              </a:spcBef>
              <a:spcAft>
                <a:spcPts val="0"/>
              </a:spcAft>
              <a:buClr>
                <a:schemeClr val="dk1"/>
              </a:buClr>
              <a:buSzPts val="1100"/>
              <a:buFont typeface="Arial"/>
              <a:buNone/>
            </a:pPr>
            <a:r>
              <a:rPr lang="en-US"/>
              <a:t>require subscription_service.rb</a:t>
            </a:r>
            <a:endParaRPr/>
          </a:p>
          <a:p>
            <a:pPr marL="0" lvl="0" indent="0" algn="l" rtl="0">
              <a:lnSpc>
                <a:spcPct val="100000"/>
              </a:lnSpc>
              <a:spcBef>
                <a:spcPts val="640"/>
              </a:spcBef>
              <a:spcAft>
                <a:spcPts val="0"/>
              </a:spcAft>
              <a:buClr>
                <a:schemeClr val="dk1"/>
              </a:buClr>
              <a:buSzPts val="1100"/>
              <a:buFont typeface="Arial"/>
              <a:buNone/>
            </a:pPr>
            <a:endParaRPr/>
          </a:p>
          <a:p>
            <a:pPr marL="0" lvl="0" indent="0" algn="l" rtl="0">
              <a:lnSpc>
                <a:spcPct val="100000"/>
              </a:lnSpc>
              <a:spcBef>
                <a:spcPts val="640"/>
              </a:spcBef>
              <a:spcAft>
                <a:spcPts val="0"/>
              </a:spcAft>
              <a:buClr>
                <a:schemeClr val="dk1"/>
              </a:buClr>
              <a:buSzPts val="1100"/>
              <a:buFont typeface="Arial"/>
              <a:buNone/>
            </a:pPr>
            <a:r>
              <a:rPr lang="en-US"/>
              <a:t>class User</a:t>
            </a:r>
            <a:endParaRPr/>
          </a:p>
          <a:p>
            <a:pPr marL="0" lvl="0" indent="0" algn="l" rtl="0">
              <a:lnSpc>
                <a:spcPct val="100000"/>
              </a:lnSpc>
              <a:spcBef>
                <a:spcPts val="640"/>
              </a:spcBef>
              <a:spcAft>
                <a:spcPts val="0"/>
              </a:spcAft>
              <a:buClr>
                <a:schemeClr val="dk1"/>
              </a:buClr>
              <a:buSzPts val="1100"/>
              <a:buFont typeface="Arial"/>
              <a:buNone/>
            </a:pPr>
            <a:r>
              <a:rPr lang="en-US"/>
              <a:t>  def apply_subscription</a:t>
            </a:r>
            <a:endParaRPr/>
          </a:p>
          <a:p>
            <a:pPr marL="0" lvl="0" indent="0" algn="l" rtl="0">
              <a:lnSpc>
                <a:spcPct val="100000"/>
              </a:lnSpc>
              <a:spcBef>
                <a:spcPts val="640"/>
              </a:spcBef>
              <a:spcAft>
                <a:spcPts val="0"/>
              </a:spcAft>
              <a:buClr>
                <a:schemeClr val="dk1"/>
              </a:buClr>
              <a:buSzPts val="1100"/>
              <a:buFont typeface="Arial"/>
              <a:buNone/>
            </a:pPr>
            <a:r>
              <a:rPr lang="en-US"/>
              <a:t>    SubscriptionService.new(self).apply</a:t>
            </a:r>
            <a:endParaRPr/>
          </a:p>
          <a:p>
            <a:pPr marL="0" lvl="0" indent="0" algn="l" rtl="0">
              <a:lnSpc>
                <a:spcPct val="100000"/>
              </a:lnSpc>
              <a:spcBef>
                <a:spcPts val="640"/>
              </a:spcBef>
              <a:spcAft>
                <a:spcPts val="0"/>
              </a:spcAft>
              <a:buClr>
                <a:schemeClr val="dk1"/>
              </a:buClr>
              <a:buSzPts val="1100"/>
              <a:buFont typeface="Arial"/>
              <a:buNone/>
            </a:pPr>
            <a:r>
              <a:rPr lang="en-US"/>
              <a:t>  end</a:t>
            </a:r>
            <a:endParaRPr/>
          </a:p>
          <a:p>
            <a:pPr marL="0" lvl="0" indent="0" algn="l" rtl="0">
              <a:lnSpc>
                <a:spcPct val="100000"/>
              </a:lnSpc>
              <a:spcBef>
                <a:spcPts val="640"/>
              </a:spcBef>
              <a:spcAft>
                <a:spcPts val="0"/>
              </a:spcAft>
              <a:buClr>
                <a:schemeClr val="dk1"/>
              </a:buClr>
              <a:buSzPts val="1100"/>
              <a:buFont typeface="Arial"/>
              <a:buNone/>
            </a:pPr>
            <a:r>
              <a:rPr lang="en-US"/>
              <a:t>end</a:t>
            </a:r>
            <a:endParaRPr/>
          </a:p>
          <a:p>
            <a:pPr marL="0" lvl="0" indent="0" algn="l" rtl="0">
              <a:lnSpc>
                <a:spcPct val="100000"/>
              </a:lnSpc>
              <a:spcBef>
                <a:spcPts val="640"/>
              </a:spcBef>
              <a:spcAft>
                <a:spcPts val="0"/>
              </a:spcAft>
              <a:buClr>
                <a:schemeClr val="dk1"/>
              </a:buClr>
              <a:buSzPts val="1100"/>
              <a:buFont typeface="Arial"/>
              <a:buNone/>
            </a:pPr>
            <a:endParaRPr/>
          </a:p>
          <a:p>
            <a:pPr marL="0" lvl="0" indent="0" algn="l" rtl="0">
              <a:lnSpc>
                <a:spcPct val="100000"/>
              </a:lnSpc>
              <a:spcBef>
                <a:spcPts val="640"/>
              </a:spcBef>
              <a:spcAft>
                <a:spcPts val="0"/>
              </a:spcAft>
              <a:buNone/>
            </a:pPr>
            <a:endParaRPr/>
          </a:p>
        </p:txBody>
      </p:sp>
      <p:sp>
        <p:nvSpPr>
          <p:cNvPr id="634" name="Google Shape;634;p98"/>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Mock Example Walkthrough – SUT</a:t>
            </a:r>
            <a:endParaRPr>
              <a:solidFill>
                <a:srgbClr val="6AA84F"/>
              </a:solidFill>
            </a:endParaRPr>
          </a:p>
        </p:txBody>
      </p:sp>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Shape 638"/>
        <p:cNvGrpSpPr/>
        <p:nvPr/>
      </p:nvGrpSpPr>
      <p:grpSpPr>
        <a:xfrm>
          <a:off x="0" y="0"/>
          <a:ext cx="0" cy="0"/>
          <a:chOff x="0" y="0"/>
          <a:chExt cx="0" cy="0"/>
        </a:xfrm>
      </p:grpSpPr>
      <p:sp>
        <p:nvSpPr>
          <p:cNvPr id="639" name="Google Shape;639;p99"/>
          <p:cNvSpPr txBox="1">
            <a:spLocks noGrp="1"/>
          </p:cNvSpPr>
          <p:nvPr>
            <p:ph type="sldNum" idx="12"/>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89</a:t>
            </a:fld>
            <a:endParaRPr/>
          </a:p>
        </p:txBody>
      </p:sp>
      <p:sp>
        <p:nvSpPr>
          <p:cNvPr id="640" name="Google Shape;640;p99"/>
          <p:cNvSpPr txBox="1">
            <a:spLocks noGrp="1"/>
          </p:cNvSpPr>
          <p:nvPr>
            <p:ph type="body" idx="1"/>
          </p:nvPr>
        </p:nvSpPr>
        <p:spPr>
          <a:xfrm>
            <a:off x="457275" y="206100"/>
            <a:ext cx="7729800" cy="4008300"/>
          </a:xfrm>
          <a:prstGeom prst="rect">
            <a:avLst/>
          </a:prstGeom>
        </p:spPr>
        <p:txBody>
          <a:bodyPr spcFirstLastPara="1" wrap="square" lIns="91425" tIns="91425" rIns="91425" bIns="91425" anchor="t" anchorCtr="0">
            <a:noAutofit/>
          </a:bodyPr>
          <a:lstStyle/>
          <a:p>
            <a:pPr marL="0" lvl="0" indent="0" algn="l" rtl="0">
              <a:lnSpc>
                <a:spcPct val="100000"/>
              </a:lnSpc>
              <a:spcBef>
                <a:spcPts val="640"/>
              </a:spcBef>
              <a:spcAft>
                <a:spcPts val="0"/>
              </a:spcAft>
              <a:buClr>
                <a:schemeClr val="dk1"/>
              </a:buClr>
              <a:buSzPts val="1100"/>
              <a:buFont typeface="Arial"/>
              <a:buNone/>
            </a:pPr>
            <a:r>
              <a:rPr lang="en-US" sz="1200"/>
              <a:t>class UserTest &lt; MiniTest::Test</a:t>
            </a:r>
            <a:endParaRPr sz="1200"/>
          </a:p>
          <a:p>
            <a:pPr marL="0" lvl="0" indent="0" algn="l" rtl="0">
              <a:lnSpc>
                <a:spcPct val="100000"/>
              </a:lnSpc>
              <a:spcBef>
                <a:spcPts val="640"/>
              </a:spcBef>
              <a:spcAft>
                <a:spcPts val="0"/>
              </a:spcAft>
              <a:buClr>
                <a:schemeClr val="dk1"/>
              </a:buClr>
              <a:buSzPts val="1100"/>
              <a:buFont typeface="Arial"/>
              <a:buNone/>
            </a:pPr>
            <a:r>
              <a:rPr lang="en-US" sz="1200"/>
              <a:t>  test '#apply_subscription' do</a:t>
            </a:r>
            <a:endParaRPr sz="1200"/>
          </a:p>
          <a:p>
            <a:pPr marL="0" lvl="0" indent="0" algn="l" rtl="0">
              <a:lnSpc>
                <a:spcPct val="100000"/>
              </a:lnSpc>
              <a:spcBef>
                <a:spcPts val="640"/>
              </a:spcBef>
              <a:spcAft>
                <a:spcPts val="0"/>
              </a:spcAft>
              <a:buClr>
                <a:schemeClr val="dk1"/>
              </a:buClr>
              <a:buSzPts val="1100"/>
              <a:buFont typeface="Arial"/>
              <a:buNone/>
            </a:pPr>
            <a:r>
              <a:rPr lang="en-US" sz="1200">
                <a:solidFill>
                  <a:srgbClr val="FFFFFF"/>
                </a:solidFill>
                <a:highlight>
                  <a:srgbClr val="3C78D8"/>
                </a:highlight>
              </a:rPr>
              <a:t>    mock = Minitest::Mock.new</a:t>
            </a:r>
            <a:endParaRPr sz="1200">
              <a:solidFill>
                <a:srgbClr val="FFFFFF"/>
              </a:solidFill>
              <a:highlight>
                <a:srgbClr val="3C78D8"/>
              </a:highlight>
            </a:endParaRPr>
          </a:p>
          <a:p>
            <a:pPr marL="0" lvl="0" indent="0" algn="l" rtl="0">
              <a:lnSpc>
                <a:spcPct val="100000"/>
              </a:lnSpc>
              <a:spcBef>
                <a:spcPts val="640"/>
              </a:spcBef>
              <a:spcAft>
                <a:spcPts val="0"/>
              </a:spcAft>
              <a:buClr>
                <a:schemeClr val="dk1"/>
              </a:buClr>
              <a:buSzPts val="1100"/>
              <a:buFont typeface="Arial"/>
              <a:buNone/>
            </a:pPr>
            <a:r>
              <a:rPr lang="en-US" sz="1200">
                <a:solidFill>
                  <a:srgbClr val="FFFFFF"/>
                </a:solidFill>
                <a:highlight>
                  <a:srgbClr val="3C78D8"/>
                </a:highlight>
              </a:rPr>
              <a:t>    mock.expect :apply, true</a:t>
            </a:r>
            <a:endParaRPr sz="1200">
              <a:solidFill>
                <a:srgbClr val="FFFFFF"/>
              </a:solidFill>
              <a:highlight>
                <a:srgbClr val="3C78D8"/>
              </a:highlight>
            </a:endParaRPr>
          </a:p>
          <a:p>
            <a:pPr marL="0" lvl="0" indent="0" algn="l" rtl="0">
              <a:lnSpc>
                <a:spcPct val="100000"/>
              </a:lnSpc>
              <a:spcBef>
                <a:spcPts val="640"/>
              </a:spcBef>
              <a:spcAft>
                <a:spcPts val="0"/>
              </a:spcAft>
              <a:buClr>
                <a:schemeClr val="dk1"/>
              </a:buClr>
              <a:buSzPts val="1100"/>
              <a:buFont typeface="Arial"/>
              <a:buNone/>
            </a:pPr>
            <a:endParaRPr sz="1200">
              <a:solidFill>
                <a:srgbClr val="FFFFFF"/>
              </a:solidFill>
              <a:highlight>
                <a:srgbClr val="3C78D8"/>
              </a:highlight>
            </a:endParaRPr>
          </a:p>
          <a:p>
            <a:pPr marL="0" lvl="0" indent="0" algn="l" rtl="0">
              <a:lnSpc>
                <a:spcPct val="100000"/>
              </a:lnSpc>
              <a:spcBef>
                <a:spcPts val="640"/>
              </a:spcBef>
              <a:spcAft>
                <a:spcPts val="0"/>
              </a:spcAft>
              <a:buClr>
                <a:schemeClr val="dk1"/>
              </a:buClr>
              <a:buSzPts val="1100"/>
              <a:buFont typeface="Arial"/>
              <a:buNone/>
            </a:pPr>
            <a:r>
              <a:rPr lang="en-US" sz="1200">
                <a:solidFill>
                  <a:srgbClr val="FFFFFF"/>
                </a:solidFill>
                <a:highlight>
                  <a:srgbClr val="3C78D8"/>
                </a:highlight>
              </a:rPr>
              <a:t>    SubscriptionService.stub :new, mock do</a:t>
            </a:r>
            <a:endParaRPr sz="1200">
              <a:solidFill>
                <a:srgbClr val="FFFFFF"/>
              </a:solidFill>
              <a:highlight>
                <a:srgbClr val="3C78D8"/>
              </a:highlight>
            </a:endParaRPr>
          </a:p>
          <a:p>
            <a:pPr marL="0" lvl="0" indent="0" algn="l" rtl="0">
              <a:lnSpc>
                <a:spcPct val="100000"/>
              </a:lnSpc>
              <a:spcBef>
                <a:spcPts val="640"/>
              </a:spcBef>
              <a:spcAft>
                <a:spcPts val="0"/>
              </a:spcAft>
              <a:buClr>
                <a:schemeClr val="dk1"/>
              </a:buClr>
              <a:buSzPts val="1100"/>
              <a:buFont typeface="Arial"/>
              <a:buNone/>
            </a:pPr>
            <a:r>
              <a:rPr lang="en-US" sz="1200">
                <a:solidFill>
                  <a:srgbClr val="FFFFFF"/>
                </a:solidFill>
                <a:highlight>
                  <a:srgbClr val="3C78D8"/>
                </a:highlight>
              </a:rPr>
              <a:t>      user = users(:one)</a:t>
            </a:r>
            <a:endParaRPr sz="1200">
              <a:solidFill>
                <a:srgbClr val="FFFFFF"/>
              </a:solidFill>
              <a:highlight>
                <a:srgbClr val="3C78D8"/>
              </a:highlight>
            </a:endParaRPr>
          </a:p>
          <a:p>
            <a:pPr marL="0" lvl="0" indent="0" algn="l" rtl="0">
              <a:lnSpc>
                <a:spcPct val="100000"/>
              </a:lnSpc>
              <a:spcBef>
                <a:spcPts val="640"/>
              </a:spcBef>
              <a:spcAft>
                <a:spcPts val="0"/>
              </a:spcAft>
              <a:buClr>
                <a:schemeClr val="dk1"/>
              </a:buClr>
              <a:buSzPts val="1100"/>
              <a:buFont typeface="Arial"/>
              <a:buNone/>
            </a:pPr>
            <a:r>
              <a:rPr lang="en-US" sz="1200">
                <a:solidFill>
                  <a:srgbClr val="FFFFFF"/>
                </a:solidFill>
                <a:highlight>
                  <a:srgbClr val="3C78D8"/>
                </a:highlight>
              </a:rPr>
              <a:t>      assert user.apply_subscription</a:t>
            </a:r>
            <a:endParaRPr sz="1200">
              <a:solidFill>
                <a:srgbClr val="FFFFFF"/>
              </a:solidFill>
              <a:highlight>
                <a:srgbClr val="3C78D8"/>
              </a:highlight>
            </a:endParaRPr>
          </a:p>
          <a:p>
            <a:pPr marL="0" lvl="0" indent="0" algn="l" rtl="0">
              <a:lnSpc>
                <a:spcPct val="100000"/>
              </a:lnSpc>
              <a:spcBef>
                <a:spcPts val="640"/>
              </a:spcBef>
              <a:spcAft>
                <a:spcPts val="0"/>
              </a:spcAft>
              <a:buClr>
                <a:schemeClr val="dk1"/>
              </a:buClr>
              <a:buSzPts val="1100"/>
              <a:buFont typeface="Arial"/>
              <a:buNone/>
            </a:pPr>
            <a:r>
              <a:rPr lang="en-US" sz="1200">
                <a:solidFill>
                  <a:srgbClr val="FFFFFF"/>
                </a:solidFill>
                <a:highlight>
                  <a:srgbClr val="3C78D8"/>
                </a:highlight>
              </a:rPr>
              <a:t>    end</a:t>
            </a:r>
            <a:endParaRPr sz="1200">
              <a:solidFill>
                <a:srgbClr val="FFFFFF"/>
              </a:solidFill>
              <a:highlight>
                <a:srgbClr val="3C78D8"/>
              </a:highlight>
            </a:endParaRPr>
          </a:p>
          <a:p>
            <a:pPr marL="0" lvl="0" indent="0" algn="l" rtl="0">
              <a:lnSpc>
                <a:spcPct val="100000"/>
              </a:lnSpc>
              <a:spcBef>
                <a:spcPts val="640"/>
              </a:spcBef>
              <a:spcAft>
                <a:spcPts val="0"/>
              </a:spcAft>
              <a:buClr>
                <a:schemeClr val="dk1"/>
              </a:buClr>
              <a:buSzPts val="1100"/>
              <a:buFont typeface="Arial"/>
              <a:buNone/>
            </a:pPr>
            <a:endParaRPr sz="1200"/>
          </a:p>
          <a:p>
            <a:pPr marL="0" lvl="0" indent="0" algn="l" rtl="0">
              <a:lnSpc>
                <a:spcPct val="100000"/>
              </a:lnSpc>
              <a:spcBef>
                <a:spcPts val="640"/>
              </a:spcBef>
              <a:spcAft>
                <a:spcPts val="0"/>
              </a:spcAft>
              <a:buClr>
                <a:schemeClr val="dk1"/>
              </a:buClr>
              <a:buSzPts val="1100"/>
              <a:buFont typeface="Arial"/>
              <a:buNone/>
            </a:pPr>
            <a:r>
              <a:rPr lang="en-US" sz="1200"/>
              <a:t>    assert_mock mock # New in Minitest 5.9.0</a:t>
            </a:r>
            <a:endParaRPr sz="1200"/>
          </a:p>
          <a:p>
            <a:pPr marL="0" lvl="0" indent="0" algn="l" rtl="0">
              <a:lnSpc>
                <a:spcPct val="100000"/>
              </a:lnSpc>
              <a:spcBef>
                <a:spcPts val="640"/>
              </a:spcBef>
              <a:spcAft>
                <a:spcPts val="0"/>
              </a:spcAft>
              <a:buClr>
                <a:schemeClr val="dk1"/>
              </a:buClr>
              <a:buSzPts val="1100"/>
              <a:buFont typeface="Arial"/>
              <a:buNone/>
            </a:pPr>
            <a:r>
              <a:rPr lang="en-US" sz="1200"/>
              <a:t>    assert mock.verify # Old way of verifying mocks</a:t>
            </a:r>
            <a:endParaRPr sz="1200"/>
          </a:p>
          <a:p>
            <a:pPr marL="0" lvl="0" indent="0" algn="l" rtl="0">
              <a:lnSpc>
                <a:spcPct val="100000"/>
              </a:lnSpc>
              <a:spcBef>
                <a:spcPts val="640"/>
              </a:spcBef>
              <a:spcAft>
                <a:spcPts val="0"/>
              </a:spcAft>
              <a:buClr>
                <a:schemeClr val="dk1"/>
              </a:buClr>
              <a:buSzPts val="1100"/>
              <a:buFont typeface="Arial"/>
              <a:buNone/>
            </a:pPr>
            <a:r>
              <a:rPr lang="en-US" sz="1200"/>
              <a:t>  end</a:t>
            </a:r>
            <a:endParaRPr sz="1200"/>
          </a:p>
          <a:p>
            <a:pPr marL="0" lvl="0" indent="0" algn="l" rtl="0">
              <a:lnSpc>
                <a:spcPct val="100000"/>
              </a:lnSpc>
              <a:spcBef>
                <a:spcPts val="640"/>
              </a:spcBef>
              <a:spcAft>
                <a:spcPts val="0"/>
              </a:spcAft>
              <a:buClr>
                <a:schemeClr val="dk1"/>
              </a:buClr>
              <a:buSzPts val="1100"/>
              <a:buFont typeface="Arial"/>
              <a:buNone/>
            </a:pPr>
            <a:r>
              <a:rPr lang="en-US" sz="1200"/>
              <a:t>end</a:t>
            </a:r>
            <a:endParaRPr sz="1200"/>
          </a:p>
          <a:p>
            <a:pPr marL="0" lvl="0" indent="0" algn="l" rtl="0">
              <a:lnSpc>
                <a:spcPct val="100000"/>
              </a:lnSpc>
              <a:spcBef>
                <a:spcPts val="640"/>
              </a:spcBef>
              <a:spcAft>
                <a:spcPts val="0"/>
              </a:spcAft>
              <a:buClr>
                <a:schemeClr val="dk1"/>
              </a:buClr>
              <a:buSzPts val="1100"/>
              <a:buFont typeface="Arial"/>
              <a:buNone/>
            </a:pPr>
            <a:endParaRPr sz="1200"/>
          </a:p>
          <a:p>
            <a:pPr marL="0" lvl="0" indent="0" algn="l" rtl="0">
              <a:lnSpc>
                <a:spcPct val="100000"/>
              </a:lnSpc>
              <a:spcBef>
                <a:spcPts val="640"/>
              </a:spcBef>
              <a:spcAft>
                <a:spcPts val="0"/>
              </a:spcAft>
              <a:buNone/>
            </a:pPr>
            <a:endParaRPr sz="12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9"/>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9</a:t>
            </a:fld>
            <a:endParaRPr/>
          </a:p>
        </p:txBody>
      </p:sp>
      <p:sp>
        <p:nvSpPr>
          <p:cNvPr id="102" name="Google Shape;102;p19"/>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atin typeface="Avenir"/>
                <a:ea typeface="Avenir"/>
                <a:cs typeface="Avenir"/>
                <a:sym typeface="Avenir"/>
              </a:rPr>
              <a:t>“A software system can best be designed if the testing is interlaced with the designing instead of being used after the design.” - Professor Alan J. Perlis </a:t>
            </a:r>
            <a:endParaRPr>
              <a:latin typeface="Avenir"/>
              <a:ea typeface="Avenir"/>
              <a:cs typeface="Avenir"/>
              <a:sym typeface="Avenir"/>
            </a:endParaRPr>
          </a:p>
          <a:p>
            <a:pPr marL="0" lvl="0" indent="0" algn="l" rtl="0">
              <a:spcBef>
                <a:spcPts val="0"/>
              </a:spcBef>
              <a:spcAft>
                <a:spcPts val="0"/>
              </a:spcAft>
              <a:buNone/>
            </a:pPr>
            <a:endParaRPr>
              <a:latin typeface="Avenir"/>
              <a:ea typeface="Avenir"/>
              <a:cs typeface="Avenir"/>
              <a:sym typeface="Avenir"/>
            </a:endParaRPr>
          </a:p>
          <a:p>
            <a:pPr marL="0" lvl="0" indent="0" algn="l" rtl="0">
              <a:spcBef>
                <a:spcPts val="0"/>
              </a:spcBef>
              <a:spcAft>
                <a:spcPts val="0"/>
              </a:spcAft>
              <a:buNone/>
            </a:pPr>
            <a:r>
              <a:rPr lang="en-US">
                <a:latin typeface="Avenir"/>
                <a:ea typeface="Avenir"/>
                <a:cs typeface="Avenir"/>
                <a:sym typeface="Avenir"/>
              </a:rPr>
              <a:t>NATO SOFTWARE ENGINEERING CONFERENCE 1968</a:t>
            </a:r>
            <a:endParaRPr>
              <a:latin typeface="Avenir"/>
              <a:ea typeface="Avenir"/>
              <a:cs typeface="Avenir"/>
              <a:sym typeface="Avenir"/>
            </a:endParaRPr>
          </a:p>
          <a:p>
            <a:pPr marL="0" lvl="0" indent="0" algn="l" rtl="0">
              <a:spcBef>
                <a:spcPts val="0"/>
              </a:spcBef>
              <a:spcAft>
                <a:spcPts val="0"/>
              </a:spcAft>
              <a:buNone/>
            </a:pPr>
            <a:endParaRPr>
              <a:latin typeface="Avenir"/>
              <a:ea typeface="Avenir"/>
              <a:cs typeface="Avenir"/>
              <a:sym typeface="Avenir"/>
            </a:endParaRPr>
          </a:p>
        </p:txBody>
      </p:sp>
      <p:sp>
        <p:nvSpPr>
          <p:cNvPr id="103" name="Google Shape;103;p19"/>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TDD is NOT new</a:t>
            </a:r>
            <a:endParaRPr/>
          </a:p>
        </p:txBody>
      </p:sp>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Shape 644"/>
        <p:cNvGrpSpPr/>
        <p:nvPr/>
      </p:nvGrpSpPr>
      <p:grpSpPr>
        <a:xfrm>
          <a:off x="0" y="0"/>
          <a:ext cx="0" cy="0"/>
          <a:chOff x="0" y="0"/>
          <a:chExt cx="0" cy="0"/>
        </a:xfrm>
      </p:grpSpPr>
      <p:sp>
        <p:nvSpPr>
          <p:cNvPr id="645" name="Google Shape;645;p100"/>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90</a:t>
            </a:fld>
            <a:endParaRPr/>
          </a:p>
        </p:txBody>
      </p:sp>
      <p:sp>
        <p:nvSpPr>
          <p:cNvPr id="646" name="Google Shape;646;p100"/>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None/>
            </a:pPr>
            <a:r>
              <a:rPr lang="en-US"/>
              <a:t>asdf</a:t>
            </a:r>
            <a:endParaRPr/>
          </a:p>
        </p:txBody>
      </p:sp>
      <p:sp>
        <p:nvSpPr>
          <p:cNvPr id="647" name="Google Shape;647;p100"/>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Mock Example – Third test walkthrough</a:t>
            </a:r>
            <a:endParaRPr/>
          </a:p>
        </p:txBody>
      </p:sp>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Shape 651"/>
        <p:cNvGrpSpPr/>
        <p:nvPr/>
      </p:nvGrpSpPr>
      <p:grpSpPr>
        <a:xfrm>
          <a:off x="0" y="0"/>
          <a:ext cx="0" cy="0"/>
          <a:chOff x="0" y="0"/>
          <a:chExt cx="0" cy="0"/>
        </a:xfrm>
      </p:grpSpPr>
      <p:sp>
        <p:nvSpPr>
          <p:cNvPr id="652" name="Google Shape;652;p101"/>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91</a:t>
            </a:fld>
            <a:endParaRPr/>
          </a:p>
        </p:txBody>
      </p:sp>
      <p:sp>
        <p:nvSpPr>
          <p:cNvPr id="653" name="Google Shape;653;p101"/>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None/>
            </a:pPr>
            <a:r>
              <a:rPr lang="en-US"/>
              <a:t>adf</a:t>
            </a:r>
            <a:endParaRPr/>
          </a:p>
        </p:txBody>
      </p:sp>
      <p:sp>
        <p:nvSpPr>
          <p:cNvPr id="654" name="Google Shape;654;p101"/>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Guided kata - execute first kata with scenarios</a:t>
            </a:r>
            <a:endParaRPr/>
          </a:p>
        </p:txBody>
      </p:sp>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Shape 658"/>
        <p:cNvGrpSpPr/>
        <p:nvPr/>
      </p:nvGrpSpPr>
      <p:grpSpPr>
        <a:xfrm>
          <a:off x="0" y="0"/>
          <a:ext cx="0" cy="0"/>
          <a:chOff x="0" y="0"/>
          <a:chExt cx="0" cy="0"/>
        </a:xfrm>
      </p:grpSpPr>
      <p:sp>
        <p:nvSpPr>
          <p:cNvPr id="659" name="Google Shape;659;p102"/>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92</a:t>
            </a:fld>
            <a:endParaRPr/>
          </a:p>
        </p:txBody>
      </p:sp>
      <p:sp>
        <p:nvSpPr>
          <p:cNvPr id="660" name="Google Shape;660;p102"/>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None/>
            </a:pPr>
            <a:r>
              <a:rPr lang="en-US"/>
              <a:t>asdf</a:t>
            </a:r>
            <a:endParaRPr/>
          </a:p>
        </p:txBody>
      </p:sp>
      <p:sp>
        <p:nvSpPr>
          <p:cNvPr id="661" name="Google Shape;661;p102"/>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Guided kata - execute first kata with scenarios</a:t>
            </a:r>
            <a:endParaRPr/>
          </a:p>
        </p:txBody>
      </p:sp>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Shape 665"/>
        <p:cNvGrpSpPr/>
        <p:nvPr/>
      </p:nvGrpSpPr>
      <p:grpSpPr>
        <a:xfrm>
          <a:off x="0" y="0"/>
          <a:ext cx="0" cy="0"/>
          <a:chOff x="0" y="0"/>
          <a:chExt cx="0" cy="0"/>
        </a:xfrm>
      </p:grpSpPr>
      <p:sp>
        <p:nvSpPr>
          <p:cNvPr id="666" name="Google Shape;666;p103"/>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93</a:t>
            </a:fld>
            <a:endParaRPr/>
          </a:p>
        </p:txBody>
      </p:sp>
      <p:sp>
        <p:nvSpPr>
          <p:cNvPr id="667" name="Google Shape;667;p103"/>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None/>
            </a:pPr>
            <a:r>
              <a:rPr lang="en-US"/>
              <a:t>asdf</a:t>
            </a:r>
            <a:endParaRPr/>
          </a:p>
        </p:txBody>
      </p:sp>
      <p:sp>
        <p:nvSpPr>
          <p:cNvPr id="668" name="Google Shape;668;p103"/>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Designing for testability - examples</a:t>
            </a:r>
            <a:endParaRPr/>
          </a:p>
        </p:txBody>
      </p:sp>
    </p:spTree>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Shape 672"/>
        <p:cNvGrpSpPr/>
        <p:nvPr/>
      </p:nvGrpSpPr>
      <p:grpSpPr>
        <a:xfrm>
          <a:off x="0" y="0"/>
          <a:ext cx="0" cy="0"/>
          <a:chOff x="0" y="0"/>
          <a:chExt cx="0" cy="0"/>
        </a:xfrm>
      </p:grpSpPr>
      <p:sp>
        <p:nvSpPr>
          <p:cNvPr id="673" name="Google Shape;673;p104"/>
          <p:cNvSpPr txBox="1">
            <a:spLocks noGrp="1"/>
          </p:cNvSpPr>
          <p:nvPr>
            <p:ph type="title"/>
          </p:nvPr>
        </p:nvSpPr>
        <p:spPr>
          <a:xfrm>
            <a:off x="457200" y="2143054"/>
            <a:ext cx="82296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t>SIMPLE EVOLUTIONARY DESIGN</a:t>
            </a:r>
            <a:endParaRPr/>
          </a:p>
        </p:txBody>
      </p:sp>
    </p:spTree>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Shape 677"/>
        <p:cNvGrpSpPr/>
        <p:nvPr/>
      </p:nvGrpSpPr>
      <p:grpSpPr>
        <a:xfrm>
          <a:off x="0" y="0"/>
          <a:ext cx="0" cy="0"/>
          <a:chOff x="0" y="0"/>
          <a:chExt cx="0" cy="0"/>
        </a:xfrm>
      </p:grpSpPr>
      <p:sp>
        <p:nvSpPr>
          <p:cNvPr id="678" name="Google Shape;678;p105"/>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95</a:t>
            </a:fld>
            <a:endParaRPr/>
          </a:p>
        </p:txBody>
      </p:sp>
      <p:sp>
        <p:nvSpPr>
          <p:cNvPr id="679" name="Google Shape;679;p105"/>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0" lvl="0" indent="0" algn="ctr" rtl="0">
              <a:lnSpc>
                <a:spcPct val="150000"/>
              </a:lnSpc>
              <a:spcBef>
                <a:spcPts val="640"/>
              </a:spcBef>
              <a:spcAft>
                <a:spcPts val="0"/>
              </a:spcAft>
              <a:buNone/>
            </a:pPr>
            <a:r>
              <a:rPr lang="en-US"/>
              <a:t>Design principles and patterns</a:t>
            </a:r>
            <a:endParaRPr/>
          </a:p>
          <a:p>
            <a:pPr marL="0" lvl="0" indent="0" algn="ctr" rtl="0">
              <a:lnSpc>
                <a:spcPct val="150000"/>
              </a:lnSpc>
              <a:spcBef>
                <a:spcPts val="640"/>
              </a:spcBef>
              <a:spcAft>
                <a:spcPts val="0"/>
              </a:spcAft>
              <a:buNone/>
            </a:pPr>
            <a:r>
              <a:rPr lang="en-US"/>
              <a:t>- vs -</a:t>
            </a:r>
            <a:endParaRPr/>
          </a:p>
          <a:p>
            <a:pPr marL="0" lvl="0" indent="0" algn="ctr" rtl="0">
              <a:lnSpc>
                <a:spcPct val="150000"/>
              </a:lnSpc>
              <a:spcBef>
                <a:spcPts val="640"/>
              </a:spcBef>
              <a:spcAft>
                <a:spcPts val="0"/>
              </a:spcAft>
              <a:buNone/>
            </a:pPr>
            <a:r>
              <a:rPr lang="en-US"/>
              <a:t>Simple design</a:t>
            </a:r>
            <a:endParaRPr/>
          </a:p>
          <a:p>
            <a:pPr marL="0" lvl="0" indent="0" algn="l" rtl="0">
              <a:lnSpc>
                <a:spcPct val="150000"/>
              </a:lnSpc>
              <a:spcBef>
                <a:spcPts val="640"/>
              </a:spcBef>
              <a:spcAft>
                <a:spcPts val="0"/>
              </a:spcAft>
              <a:buNone/>
            </a:pPr>
            <a:endParaRPr/>
          </a:p>
          <a:p>
            <a:pPr marL="0" lvl="0" indent="0" algn="ctr" rtl="0">
              <a:lnSpc>
                <a:spcPct val="150000"/>
              </a:lnSpc>
              <a:spcBef>
                <a:spcPts val="640"/>
              </a:spcBef>
              <a:spcAft>
                <a:spcPts val="0"/>
              </a:spcAft>
              <a:buNone/>
            </a:pPr>
            <a:r>
              <a:rPr lang="en-US"/>
              <a:t>BDUF (Big Design Up Front)</a:t>
            </a:r>
            <a:endParaRPr/>
          </a:p>
          <a:p>
            <a:pPr marL="0" lvl="0" indent="0" algn="ctr" rtl="0">
              <a:lnSpc>
                <a:spcPct val="150000"/>
              </a:lnSpc>
              <a:spcBef>
                <a:spcPts val="640"/>
              </a:spcBef>
              <a:spcAft>
                <a:spcPts val="0"/>
              </a:spcAft>
              <a:buNone/>
            </a:pPr>
            <a:r>
              <a:rPr lang="en-US"/>
              <a:t>- vs -</a:t>
            </a:r>
            <a:endParaRPr/>
          </a:p>
          <a:p>
            <a:pPr marL="0" lvl="0" indent="0" algn="ctr" rtl="0">
              <a:lnSpc>
                <a:spcPct val="150000"/>
              </a:lnSpc>
              <a:spcBef>
                <a:spcPts val="640"/>
              </a:spcBef>
              <a:spcAft>
                <a:spcPts val="0"/>
              </a:spcAft>
              <a:buNone/>
            </a:pPr>
            <a:r>
              <a:rPr lang="en-US"/>
              <a:t>Emergent design</a:t>
            </a:r>
            <a:endParaRPr/>
          </a:p>
        </p:txBody>
      </p:sp>
      <p:sp>
        <p:nvSpPr>
          <p:cNvPr id="680" name="Google Shape;680;p105"/>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Design</a:t>
            </a:r>
            <a:endParaRPr/>
          </a:p>
        </p:txBody>
      </p:sp>
    </p:spTree>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Shape 684"/>
        <p:cNvGrpSpPr/>
        <p:nvPr/>
      </p:nvGrpSpPr>
      <p:grpSpPr>
        <a:xfrm>
          <a:off x="0" y="0"/>
          <a:ext cx="0" cy="0"/>
          <a:chOff x="0" y="0"/>
          <a:chExt cx="0" cy="0"/>
        </a:xfrm>
      </p:grpSpPr>
      <p:sp>
        <p:nvSpPr>
          <p:cNvPr id="685" name="Google Shape;685;p106"/>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96</a:t>
            </a:fld>
            <a:endParaRPr/>
          </a:p>
        </p:txBody>
      </p:sp>
      <p:sp>
        <p:nvSpPr>
          <p:cNvPr id="686" name="Google Shape;686;p106"/>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640"/>
              </a:spcBef>
              <a:spcAft>
                <a:spcPts val="0"/>
              </a:spcAft>
              <a:buSzPts val="1800"/>
              <a:buChar char="•"/>
            </a:pPr>
            <a:r>
              <a:rPr lang="en-US"/>
              <a:t>Runs all tests</a:t>
            </a:r>
            <a:endParaRPr/>
          </a:p>
          <a:p>
            <a:pPr marL="457200" lvl="0" indent="-342900" algn="l" rtl="0">
              <a:lnSpc>
                <a:spcPct val="150000"/>
              </a:lnSpc>
              <a:spcBef>
                <a:spcPts val="0"/>
              </a:spcBef>
              <a:spcAft>
                <a:spcPts val="0"/>
              </a:spcAft>
              <a:buSzPts val="1800"/>
              <a:buChar char="•"/>
            </a:pPr>
            <a:r>
              <a:rPr lang="en-US"/>
              <a:t>No duplication</a:t>
            </a:r>
            <a:endParaRPr/>
          </a:p>
          <a:p>
            <a:pPr marL="457200" lvl="0" indent="-342900" algn="l" rtl="0">
              <a:lnSpc>
                <a:spcPct val="150000"/>
              </a:lnSpc>
              <a:spcBef>
                <a:spcPts val="0"/>
              </a:spcBef>
              <a:spcAft>
                <a:spcPts val="0"/>
              </a:spcAft>
              <a:buSzPts val="1800"/>
              <a:buChar char="•"/>
            </a:pPr>
            <a:r>
              <a:rPr lang="en-US"/>
              <a:t>Expresses intent</a:t>
            </a:r>
            <a:endParaRPr/>
          </a:p>
          <a:p>
            <a:pPr marL="457200" lvl="0" indent="-342900" algn="l" rtl="0">
              <a:lnSpc>
                <a:spcPct val="150000"/>
              </a:lnSpc>
              <a:spcBef>
                <a:spcPts val="0"/>
              </a:spcBef>
              <a:spcAft>
                <a:spcPts val="0"/>
              </a:spcAft>
              <a:buSzPts val="1800"/>
              <a:buChar char="•"/>
            </a:pPr>
            <a:r>
              <a:rPr lang="en-US"/>
              <a:t>Minimal number of classes &amp; methods</a:t>
            </a:r>
            <a:endParaRPr/>
          </a:p>
        </p:txBody>
      </p:sp>
      <p:sp>
        <p:nvSpPr>
          <p:cNvPr id="687" name="Google Shape;687;p106"/>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Simple Design</a:t>
            </a:r>
            <a:endParaRPr/>
          </a:p>
        </p:txBody>
      </p:sp>
    </p:spTree>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Shape 691"/>
        <p:cNvGrpSpPr/>
        <p:nvPr/>
      </p:nvGrpSpPr>
      <p:grpSpPr>
        <a:xfrm>
          <a:off x="0" y="0"/>
          <a:ext cx="0" cy="0"/>
          <a:chOff x="0" y="0"/>
          <a:chExt cx="0" cy="0"/>
        </a:xfrm>
      </p:grpSpPr>
      <p:sp>
        <p:nvSpPr>
          <p:cNvPr id="692" name="Google Shape;692;p107"/>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97</a:t>
            </a:fld>
            <a:endParaRPr/>
          </a:p>
        </p:txBody>
      </p:sp>
      <p:sp>
        <p:nvSpPr>
          <p:cNvPr id="693" name="Google Shape;693;p107"/>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640"/>
              </a:spcBef>
              <a:spcAft>
                <a:spcPts val="0"/>
              </a:spcAft>
              <a:buSzPts val="1800"/>
              <a:buChar char="•"/>
            </a:pPr>
            <a:r>
              <a:rPr lang="en-US"/>
              <a:t>Implies use of TDD</a:t>
            </a:r>
            <a:endParaRPr/>
          </a:p>
          <a:p>
            <a:pPr marL="457200" lvl="0" indent="-342900" algn="l" rtl="0">
              <a:lnSpc>
                <a:spcPct val="150000"/>
              </a:lnSpc>
              <a:spcBef>
                <a:spcPts val="0"/>
              </a:spcBef>
              <a:spcAft>
                <a:spcPts val="0"/>
              </a:spcAft>
              <a:buSzPts val="1800"/>
              <a:buChar char="•"/>
            </a:pPr>
            <a:r>
              <a:rPr lang="en-US"/>
              <a:t>TDD promotes “tell don’t ask”</a:t>
            </a:r>
            <a:endParaRPr/>
          </a:p>
          <a:p>
            <a:pPr marL="457200" lvl="0" indent="-342900" algn="l" rtl="0">
              <a:lnSpc>
                <a:spcPct val="150000"/>
              </a:lnSpc>
              <a:spcBef>
                <a:spcPts val="0"/>
              </a:spcBef>
              <a:spcAft>
                <a:spcPts val="0"/>
              </a:spcAft>
              <a:buSzPts val="1800"/>
              <a:buChar char="•"/>
            </a:pPr>
            <a:r>
              <a:rPr lang="en-US"/>
              <a:t>TDD pushes you to think about “how do I test this class in isolation?”</a:t>
            </a:r>
            <a:endParaRPr/>
          </a:p>
          <a:p>
            <a:pPr marL="914400" lvl="1" indent="-342900" algn="l" rtl="0">
              <a:lnSpc>
                <a:spcPct val="150000"/>
              </a:lnSpc>
              <a:spcBef>
                <a:spcPts val="0"/>
              </a:spcBef>
              <a:spcAft>
                <a:spcPts val="0"/>
              </a:spcAft>
              <a:buSzPts val="1800"/>
              <a:buChar char="–"/>
            </a:pPr>
            <a:r>
              <a:rPr lang="en-US"/>
              <a:t>Minimizes coupling: the core of good OO design</a:t>
            </a:r>
            <a:endParaRPr/>
          </a:p>
          <a:p>
            <a:pPr marL="457200" lvl="0" indent="-342900" algn="l" rtl="0">
              <a:lnSpc>
                <a:spcPct val="150000"/>
              </a:lnSpc>
              <a:spcBef>
                <a:spcPts val="0"/>
              </a:spcBef>
              <a:spcAft>
                <a:spcPts val="0"/>
              </a:spcAft>
              <a:buSzPts val="1800"/>
              <a:buChar char="•"/>
            </a:pPr>
            <a:r>
              <a:rPr lang="en-US"/>
              <a:t>Implies the system works as designed</a:t>
            </a:r>
            <a:endParaRPr/>
          </a:p>
          <a:p>
            <a:pPr marL="914400" lvl="1" indent="-342900" algn="l" rtl="0">
              <a:lnSpc>
                <a:spcPct val="150000"/>
              </a:lnSpc>
              <a:spcBef>
                <a:spcPts val="0"/>
              </a:spcBef>
              <a:spcAft>
                <a:spcPts val="0"/>
              </a:spcAft>
              <a:buSzPts val="1800"/>
              <a:buChar char="–"/>
            </a:pPr>
            <a:r>
              <a:rPr lang="en-US"/>
              <a:t>Automated tests prove it</a:t>
            </a:r>
            <a:endParaRPr/>
          </a:p>
        </p:txBody>
      </p:sp>
      <p:sp>
        <p:nvSpPr>
          <p:cNvPr id="694" name="Google Shape;694;p107"/>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Simple Design</a:t>
            </a:r>
            <a:endParaRPr/>
          </a:p>
        </p:txBody>
      </p:sp>
    </p:spTree>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Shape 698"/>
        <p:cNvGrpSpPr/>
        <p:nvPr/>
      </p:nvGrpSpPr>
      <p:grpSpPr>
        <a:xfrm>
          <a:off x="0" y="0"/>
          <a:ext cx="0" cy="0"/>
          <a:chOff x="0" y="0"/>
          <a:chExt cx="0" cy="0"/>
        </a:xfrm>
      </p:grpSpPr>
      <p:sp>
        <p:nvSpPr>
          <p:cNvPr id="699" name="Google Shape;699;p108"/>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98</a:t>
            </a:fld>
            <a:endParaRPr/>
          </a:p>
        </p:txBody>
      </p:sp>
      <p:sp>
        <p:nvSpPr>
          <p:cNvPr id="700" name="Google Shape;700;p108"/>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marR="0" lvl="0" indent="-342900" algn="l" rtl="0">
              <a:lnSpc>
                <a:spcPct val="150000"/>
              </a:lnSpc>
              <a:spcBef>
                <a:spcPts val="640"/>
              </a:spcBef>
              <a:spcAft>
                <a:spcPts val="0"/>
              </a:spcAft>
              <a:buSzPts val="1800"/>
              <a:buChar char="•"/>
            </a:pPr>
            <a:r>
              <a:rPr lang="en-US"/>
              <a:t>Duplication is your primary enemy</a:t>
            </a:r>
            <a:endParaRPr/>
          </a:p>
          <a:p>
            <a:pPr marL="914400" marR="0" lvl="1" indent="-342900" algn="l" rtl="0">
              <a:lnSpc>
                <a:spcPct val="150000"/>
              </a:lnSpc>
              <a:spcBef>
                <a:spcPts val="0"/>
              </a:spcBef>
              <a:spcAft>
                <a:spcPts val="0"/>
              </a:spcAft>
              <a:buSzPts val="1800"/>
              <a:buChar char="–"/>
            </a:pPr>
            <a:r>
              <a:rPr lang="en-US"/>
              <a:t>Increased cost: multiple places to make changes</a:t>
            </a:r>
            <a:endParaRPr/>
          </a:p>
          <a:p>
            <a:pPr marL="914400" marR="0" lvl="1" indent="-342900" algn="l" rtl="0">
              <a:lnSpc>
                <a:spcPct val="150000"/>
              </a:lnSpc>
              <a:spcBef>
                <a:spcPts val="0"/>
              </a:spcBef>
              <a:spcAft>
                <a:spcPts val="0"/>
              </a:spcAft>
              <a:buSzPts val="1800"/>
              <a:buChar char="–"/>
            </a:pPr>
            <a:r>
              <a:rPr lang="en-US"/>
              <a:t>Increased cost: overall comprehension of system</a:t>
            </a:r>
            <a:endParaRPr/>
          </a:p>
          <a:p>
            <a:pPr marL="914400" marR="0" lvl="1" indent="-342900" algn="l" rtl="0">
              <a:lnSpc>
                <a:spcPct val="150000"/>
              </a:lnSpc>
              <a:spcBef>
                <a:spcPts val="0"/>
              </a:spcBef>
              <a:spcAft>
                <a:spcPts val="0"/>
              </a:spcAft>
              <a:buSzPts val="1800"/>
              <a:buChar char="–"/>
            </a:pPr>
            <a:r>
              <a:rPr lang="en-US"/>
              <a:t>Increased risk: forgot to change on of these places</a:t>
            </a:r>
            <a:endParaRPr/>
          </a:p>
          <a:p>
            <a:pPr marL="457200" marR="0" lvl="0" indent="-342900" algn="l" rtl="0">
              <a:lnSpc>
                <a:spcPct val="150000"/>
              </a:lnSpc>
              <a:spcBef>
                <a:spcPts val="0"/>
              </a:spcBef>
              <a:spcAft>
                <a:spcPts val="0"/>
              </a:spcAft>
              <a:buSzPts val="1800"/>
              <a:buChar char="•"/>
            </a:pPr>
            <a:r>
              <a:rPr lang="en-US"/>
              <a:t>Drives toward many design patterns / principles</a:t>
            </a:r>
            <a:endParaRPr/>
          </a:p>
          <a:p>
            <a:pPr marL="914400" marR="0" lvl="1" indent="-342900" algn="l" rtl="0">
              <a:lnSpc>
                <a:spcPct val="150000"/>
              </a:lnSpc>
              <a:spcBef>
                <a:spcPts val="0"/>
              </a:spcBef>
              <a:spcAft>
                <a:spcPts val="0"/>
              </a:spcAft>
              <a:buSzPts val="1800"/>
              <a:buChar char="–"/>
            </a:pPr>
            <a:r>
              <a:rPr lang="en-US"/>
              <a:t>Single Responsibility Principle, Template Method, Open-Closed Principle</a:t>
            </a:r>
            <a:endParaRPr/>
          </a:p>
        </p:txBody>
      </p:sp>
      <p:sp>
        <p:nvSpPr>
          <p:cNvPr id="701" name="Google Shape;701;p108"/>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Simple Design: No Duplication</a:t>
            </a:r>
            <a:endParaRPr/>
          </a:p>
        </p:txBody>
      </p:sp>
    </p:spTree>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Shape 705"/>
        <p:cNvGrpSpPr/>
        <p:nvPr/>
      </p:nvGrpSpPr>
      <p:grpSpPr>
        <a:xfrm>
          <a:off x="0" y="0"/>
          <a:ext cx="0" cy="0"/>
          <a:chOff x="0" y="0"/>
          <a:chExt cx="0" cy="0"/>
        </a:xfrm>
      </p:grpSpPr>
      <p:sp>
        <p:nvSpPr>
          <p:cNvPr id="706" name="Google Shape;706;p109"/>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99</a:t>
            </a:fld>
            <a:endParaRPr/>
          </a:p>
        </p:txBody>
      </p:sp>
      <p:sp>
        <p:nvSpPr>
          <p:cNvPr id="707" name="Google Shape;707;p109"/>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marR="0" lvl="0" indent="-342900" algn="l" rtl="0">
              <a:lnSpc>
                <a:spcPct val="150000"/>
              </a:lnSpc>
              <a:spcBef>
                <a:spcPts val="640"/>
              </a:spcBef>
              <a:spcAft>
                <a:spcPts val="0"/>
              </a:spcAft>
              <a:buSzPts val="1800"/>
              <a:buChar char="•"/>
            </a:pPr>
            <a:r>
              <a:rPr lang="en-US"/>
              <a:t>Directly relates to maintenance costs</a:t>
            </a:r>
            <a:endParaRPr/>
          </a:p>
          <a:p>
            <a:pPr marL="457200" marR="0" lvl="0" indent="-342900" algn="l" rtl="0">
              <a:lnSpc>
                <a:spcPct val="150000"/>
              </a:lnSpc>
              <a:spcBef>
                <a:spcPts val="0"/>
              </a:spcBef>
              <a:spcAft>
                <a:spcPts val="0"/>
              </a:spcAft>
              <a:buSzPts val="1800"/>
              <a:buChar char="•"/>
            </a:pPr>
            <a:r>
              <a:rPr lang="en-US"/>
              <a:t>Core idea behind design patterns</a:t>
            </a:r>
            <a:endParaRPr/>
          </a:p>
          <a:p>
            <a:pPr marL="914400" marR="0" lvl="1" indent="-342900" algn="l" rtl="0">
              <a:lnSpc>
                <a:spcPct val="150000"/>
              </a:lnSpc>
              <a:spcBef>
                <a:spcPts val="0"/>
              </a:spcBef>
              <a:spcAft>
                <a:spcPts val="0"/>
              </a:spcAft>
              <a:buSzPts val="1800"/>
              <a:buChar char="–"/>
            </a:pPr>
            <a:r>
              <a:rPr lang="en-US"/>
              <a:t>Communicating ideas using common terms / solutions</a:t>
            </a:r>
            <a:endParaRPr/>
          </a:p>
          <a:p>
            <a:pPr marL="457200" marR="0" lvl="0" indent="-342900" algn="l" rtl="0">
              <a:lnSpc>
                <a:spcPct val="150000"/>
              </a:lnSpc>
              <a:spcBef>
                <a:spcPts val="0"/>
              </a:spcBef>
              <a:spcAft>
                <a:spcPts val="0"/>
              </a:spcAft>
              <a:buSzPts val="1800"/>
              <a:buChar char="•"/>
            </a:pPr>
            <a:r>
              <a:rPr lang="en-US"/>
              <a:t>Promotes single responsibility principle</a:t>
            </a:r>
            <a:endParaRPr/>
          </a:p>
        </p:txBody>
      </p:sp>
      <p:sp>
        <p:nvSpPr>
          <p:cNvPr id="708" name="Google Shape;708;p109"/>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Simple Design: Expresses Intent</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44</TotalTime>
  <Words>5826</Words>
  <Application>Microsoft Macintosh PowerPoint</Application>
  <PresentationFormat>On-screen Show (16:9)</PresentationFormat>
  <Paragraphs>839</Paragraphs>
  <Slides>126</Slides>
  <Notes>126</Notes>
  <HiddenSlides>18</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126</vt:i4>
      </vt:variant>
    </vt:vector>
  </HeadingPairs>
  <TitlesOfParts>
    <vt:vector size="135" baseType="lpstr">
      <vt:lpstr>Calibri</vt:lpstr>
      <vt:lpstr>Arial</vt:lpstr>
      <vt:lpstr>Garamond</vt:lpstr>
      <vt:lpstr>Dank Mono</vt:lpstr>
      <vt:lpstr>Oswald</vt:lpstr>
      <vt:lpstr>Consolas</vt:lpstr>
      <vt:lpstr>Helvetica Neue</vt:lpstr>
      <vt:lpstr>Avenir</vt:lpstr>
      <vt:lpstr>Office Theme</vt:lpstr>
      <vt:lpstr>TDD in TypeScript</vt:lpstr>
      <vt:lpstr>Justin Beall</vt:lpstr>
      <vt:lpstr>INTRODUCTIONS</vt:lpstr>
      <vt:lpstr>Course Objectives</vt:lpstr>
      <vt:lpstr>Why Are We Here?</vt:lpstr>
      <vt:lpstr>Course Objectives</vt:lpstr>
      <vt:lpstr>Let’s start at the beginning...</vt:lpstr>
      <vt:lpstr>What is Test Driven Development?</vt:lpstr>
      <vt:lpstr>TDD is NOT new</vt:lpstr>
      <vt:lpstr>History</vt:lpstr>
      <vt:lpstr>Kent Beck’s "rediscovering" TDD</vt:lpstr>
      <vt:lpstr>TDD and Testing Outcomes</vt:lpstr>
      <vt:lpstr>More Importantly...</vt:lpstr>
      <vt:lpstr>Doing TDD</vt:lpstr>
      <vt:lpstr>TDD Costs (Perceived)</vt:lpstr>
      <vt:lpstr>TDD Costs (Real)</vt:lpstr>
      <vt:lpstr>TDD Rewards</vt:lpstr>
      <vt:lpstr>The Implied Rules of TDD</vt:lpstr>
      <vt:lpstr>The three laws of robotics The Three Laws of TDD</vt:lpstr>
      <vt:lpstr>Red, Green, Refactor</vt:lpstr>
      <vt:lpstr>Basic TDD Steps</vt:lpstr>
      <vt:lpstr>Basic Tool of TDD: xUnit</vt:lpstr>
      <vt:lpstr>Unit Test Tooling for This Class</vt:lpstr>
      <vt:lpstr>Unit Test Tooling for This Class</vt:lpstr>
      <vt:lpstr>DEMO - Key Code Concepts</vt:lpstr>
      <vt:lpstr>Here comes the boss...</vt:lpstr>
      <vt:lpstr>Quick, look busy!</vt:lpstr>
      <vt:lpstr>Let’s create the project</vt:lpstr>
      <vt:lpstr>Let’s setup the project</vt:lpstr>
      <vt:lpstr>PowerPoint Presentation</vt:lpstr>
      <vt:lpstr>PowerPoint Presentation</vt:lpstr>
      <vt:lpstr>PowerPoint Presentation</vt:lpstr>
      <vt:lpstr>Red</vt:lpstr>
      <vt:lpstr>Red</vt:lpstr>
      <vt:lpstr>Let’s get to green</vt:lpstr>
      <vt:lpstr>Let’s get to green</vt:lpstr>
      <vt:lpstr>Green</vt:lpstr>
      <vt:lpstr>Green</vt:lpstr>
      <vt:lpstr>Refactor</vt:lpstr>
      <vt:lpstr>What does it all mean?</vt:lpstr>
      <vt:lpstr>What does it all mean?</vt:lpstr>
      <vt:lpstr>More Assertions (aka Requisite Eye Chart)</vt:lpstr>
      <vt:lpstr>More Assertions (aka Requisite Eye Chart)</vt:lpstr>
      <vt:lpstr>Rinse &amp; Repeat</vt:lpstr>
      <vt:lpstr>Rinse &amp; Repeat</vt:lpstr>
      <vt:lpstr>Red</vt:lpstr>
      <vt:lpstr>Red</vt:lpstr>
      <vt:lpstr>PowerPoint Presentation</vt:lpstr>
      <vt:lpstr>PowerPoint Presentation</vt:lpstr>
      <vt:lpstr>Green</vt:lpstr>
      <vt:lpstr>Green</vt:lpstr>
      <vt:lpstr>Refactor</vt:lpstr>
      <vt:lpstr>Refactor</vt:lpstr>
      <vt:lpstr>Green</vt:lpstr>
      <vt:lpstr>Green</vt:lpstr>
      <vt:lpstr>LET’S GO BOWLING</vt:lpstr>
      <vt:lpstr>LUNCH</vt:lpstr>
      <vt:lpstr>SOFTWARE DESIGN &amp; TDD</vt:lpstr>
      <vt:lpstr>TDD So Far...</vt:lpstr>
      <vt:lpstr>Software Development Activities</vt:lpstr>
      <vt:lpstr>Upfront Design</vt:lpstr>
      <vt:lpstr>Recognizing You Have a Problem</vt:lpstr>
      <vt:lpstr>Refactoring</vt:lpstr>
      <vt:lpstr>Refactoring Drivers</vt:lpstr>
      <vt:lpstr>EXAMPLE REFACTORINGS</vt:lpstr>
      <vt:lpstr>Refactorings: Extract Method</vt:lpstr>
      <vt:lpstr>Refactorings: Move Method</vt:lpstr>
      <vt:lpstr>Refactorings: Replace Temp with Query</vt:lpstr>
      <vt:lpstr>Code Smells</vt:lpstr>
      <vt:lpstr>Application-level smells</vt:lpstr>
      <vt:lpstr>Class-level smells</vt:lpstr>
      <vt:lpstr>Method-level smells</vt:lpstr>
      <vt:lpstr>MITIGATING CODE SMELLS</vt:lpstr>
      <vt:lpstr>Code Smells: Feature Envy</vt:lpstr>
      <vt:lpstr>Code Smells: Long Parameter List</vt:lpstr>
      <vt:lpstr>Reference Book on Refactoring</vt:lpstr>
      <vt:lpstr>Refactor smelly code -  Using TDD concepts</vt:lpstr>
      <vt:lpstr>Refactoring Tips</vt:lpstr>
      <vt:lpstr>LET’S REVIEW</vt:lpstr>
      <vt:lpstr>DAY 1 - WRAP UP</vt:lpstr>
      <vt:lpstr>DAY 2</vt:lpstr>
      <vt:lpstr>DAY 1 - RECAP</vt:lpstr>
      <vt:lpstr>SUT – System Under Test</vt:lpstr>
      <vt:lpstr>Dependencies, Decoupled...</vt:lpstr>
      <vt:lpstr>Mocks and Fakes and Stubs, Oh My!</vt:lpstr>
      <vt:lpstr>Mocks vs Stubs vs Fakes – Wha'choo talkin' 'bout, Willis?</vt:lpstr>
      <vt:lpstr>Mocks – How to use them</vt:lpstr>
      <vt:lpstr>Mock Example Walkthrough – SUT</vt:lpstr>
      <vt:lpstr>PowerPoint Presentation</vt:lpstr>
      <vt:lpstr>Mock Example – Third test walkthrough</vt:lpstr>
      <vt:lpstr>Guided kata - execute first kata with scenarios</vt:lpstr>
      <vt:lpstr>Guided kata - execute first kata with scenarios</vt:lpstr>
      <vt:lpstr>Designing for testability - examples</vt:lpstr>
      <vt:lpstr>SIMPLE EVOLUTIONARY DESIGN</vt:lpstr>
      <vt:lpstr>Design</vt:lpstr>
      <vt:lpstr>Simple Design</vt:lpstr>
      <vt:lpstr>Simple Design</vt:lpstr>
      <vt:lpstr>Simple Design: No Duplication</vt:lpstr>
      <vt:lpstr>Simple Design: Expresses Intent</vt:lpstr>
      <vt:lpstr>Simple Design: Minimal Number of Classes &amp; Methods</vt:lpstr>
      <vt:lpstr>It is Agile Software Design!</vt:lpstr>
      <vt:lpstr>Documentation Artifacts</vt:lpstr>
      <vt:lpstr>OTHER CONSIDERATIONS</vt:lpstr>
      <vt:lpstr>How Big is a Test Method?</vt:lpstr>
      <vt:lpstr>How Big is a Test Class?</vt:lpstr>
      <vt:lpstr>The 10 Minute Rule</vt:lpstr>
      <vt:lpstr>10 Minute Rule Implications</vt:lpstr>
      <vt:lpstr>If Your Tests Run Sloooooww</vt:lpstr>
      <vt:lpstr>Testing Private Behavior</vt:lpstr>
      <vt:lpstr>Testing Private Data</vt:lpstr>
      <vt:lpstr>LEGACY CODE &amp; TDD</vt:lpstr>
      <vt:lpstr>It’s a Catch-22</vt:lpstr>
      <vt:lpstr>What is Legacy Code?</vt:lpstr>
      <vt:lpstr>Introducing Unit Tests to Legacy Code</vt:lpstr>
      <vt:lpstr>Effects Analysis</vt:lpstr>
      <vt:lpstr>Breaking Dependencies</vt:lpstr>
      <vt:lpstr>Seams</vt:lpstr>
      <vt:lpstr>Refactoring Safely</vt:lpstr>
      <vt:lpstr>Legacy Code Example - Get Code Under Test</vt:lpstr>
      <vt:lpstr>Some Dependency Breaking Techniques</vt:lpstr>
      <vt:lpstr>Legacy Code Example - Refactor</vt:lpstr>
      <vt:lpstr>WRAP-UP!</vt:lpstr>
      <vt:lpstr>Going Forward</vt:lpstr>
      <vt:lpstr>Final Thoughts</vt:lpstr>
      <vt:lpstr>RETROSPECTIVE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TDD in Ruby</dc:title>
  <cp:lastModifiedBy>Justin Beall</cp:lastModifiedBy>
  <cp:revision>2</cp:revision>
  <dcterms:modified xsi:type="dcterms:W3CDTF">2021-09-24T02:16:41Z</dcterms:modified>
</cp:coreProperties>
</file>